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74" r:id="rId1"/>
    <p:sldMasterId id="2147483693" r:id="rId2"/>
  </p:sldMasterIdLst>
  <p:notesMasterIdLst>
    <p:notesMasterId r:id="rId24"/>
  </p:notesMasterIdLst>
  <p:handoutMasterIdLst>
    <p:handoutMasterId r:id="rId25"/>
  </p:handoutMasterIdLst>
  <p:sldIdLst>
    <p:sldId id="272" r:id="rId3"/>
    <p:sldId id="304" r:id="rId4"/>
    <p:sldId id="264" r:id="rId5"/>
    <p:sldId id="265" r:id="rId6"/>
    <p:sldId id="313" r:id="rId7"/>
    <p:sldId id="314" r:id="rId8"/>
    <p:sldId id="312" r:id="rId9"/>
    <p:sldId id="315" r:id="rId10"/>
    <p:sldId id="293" r:id="rId11"/>
    <p:sldId id="294" r:id="rId12"/>
    <p:sldId id="295" r:id="rId13"/>
    <p:sldId id="301" r:id="rId14"/>
    <p:sldId id="292" r:id="rId15"/>
    <p:sldId id="300" r:id="rId16"/>
    <p:sldId id="289" r:id="rId17"/>
    <p:sldId id="286" r:id="rId18"/>
    <p:sldId id="281" r:id="rId19"/>
    <p:sldId id="316" r:id="rId20"/>
    <p:sldId id="297" r:id="rId21"/>
    <p:sldId id="311" r:id="rId22"/>
    <p:sldId id="275" r:id="rId23"/>
  </p:sldIdLst>
  <p:sldSz cx="9144000" cy="6858000" type="screen4x3"/>
  <p:notesSz cx="7010400" cy="92964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 uri="{2D200454-40CA-4A62-9FC3-DE9A4176ACB9}">
      <p15:notesGuideLst xmlns:p15="http://schemas.microsoft.com/office/powerpoint/2012/main">
        <p15:guide id="1" orient="horz" pos="2928" userDrawn="1">
          <p15:clr>
            <a:srgbClr val="A4A3A4"/>
          </p15:clr>
        </p15:guide>
        <p15:guide id="2" pos="2208"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088CD"/>
    <a:srgbClr val="174782"/>
    <a:srgbClr val="EDEDE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1338" autoAdjust="0"/>
    <p:restoredTop sz="87375" autoAdjust="0"/>
  </p:normalViewPr>
  <p:slideViewPr>
    <p:cSldViewPr snapToObjects="1">
      <p:cViewPr varScale="1">
        <p:scale>
          <a:sx n="89" d="100"/>
          <a:sy n="89" d="100"/>
        </p:scale>
        <p:origin x="1474" y="67"/>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notesViewPr>
    <p:cSldViewPr snapToObjects="1">
      <p:cViewPr varScale="1">
        <p:scale>
          <a:sx n="76" d="100"/>
          <a:sy n="76" d="100"/>
        </p:scale>
        <p:origin x="2880" y="43"/>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handoutMaster" Target="handoutMasters/handout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2"/>
            <a:ext cx="3037840" cy="464820"/>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sz="quarter" idx="1"/>
          </p:nvPr>
        </p:nvSpPr>
        <p:spPr>
          <a:xfrm>
            <a:off x="3970938" y="2"/>
            <a:ext cx="3037840" cy="464820"/>
          </a:xfrm>
          <a:prstGeom prst="rect">
            <a:avLst/>
          </a:prstGeom>
        </p:spPr>
        <p:txBody>
          <a:bodyPr vert="horz" lIns="93177" tIns="46589" rIns="93177" bIns="46589" rtlCol="0"/>
          <a:lstStyle>
            <a:lvl1pPr algn="r">
              <a:defRPr sz="1200"/>
            </a:lvl1pPr>
          </a:lstStyle>
          <a:p>
            <a:fld id="{C9EDE413-6A9B-5340-87B7-5A819598CE19}" type="datetimeFigureOut">
              <a:rPr lang="en-US" smtClean="0"/>
              <a:pPr/>
              <a:t>6/9/2015</a:t>
            </a:fld>
            <a:endParaRPr lang="en-US"/>
          </a:p>
        </p:txBody>
      </p:sp>
      <p:sp>
        <p:nvSpPr>
          <p:cNvPr id="4" name="Footer Placeholder 3"/>
          <p:cNvSpPr>
            <a:spLocks noGrp="1"/>
          </p:cNvSpPr>
          <p:nvPr>
            <p:ph type="ftr" sz="quarter" idx="2"/>
          </p:nvPr>
        </p:nvSpPr>
        <p:spPr>
          <a:xfrm>
            <a:off x="0" y="8829969"/>
            <a:ext cx="3037840" cy="464820"/>
          </a:xfrm>
          <a:prstGeom prst="rect">
            <a:avLst/>
          </a:prstGeom>
        </p:spPr>
        <p:txBody>
          <a:bodyPr vert="horz" lIns="93177" tIns="46589" rIns="93177" bIns="46589" rtlCol="0" anchor="b"/>
          <a:lstStyle>
            <a:lvl1pPr algn="l">
              <a:defRPr sz="1200"/>
            </a:lvl1pPr>
          </a:lstStyle>
          <a:p>
            <a:endParaRPr lang="en-US"/>
          </a:p>
        </p:txBody>
      </p:sp>
      <p:sp>
        <p:nvSpPr>
          <p:cNvPr id="5" name="Slide Number Placeholder 4"/>
          <p:cNvSpPr>
            <a:spLocks noGrp="1"/>
          </p:cNvSpPr>
          <p:nvPr>
            <p:ph type="sldNum" sz="quarter" idx="3"/>
          </p:nvPr>
        </p:nvSpPr>
        <p:spPr>
          <a:xfrm>
            <a:off x="3970938" y="8829969"/>
            <a:ext cx="3037840" cy="464820"/>
          </a:xfrm>
          <a:prstGeom prst="rect">
            <a:avLst/>
          </a:prstGeom>
        </p:spPr>
        <p:txBody>
          <a:bodyPr vert="horz" lIns="93177" tIns="46589" rIns="93177" bIns="46589" rtlCol="0" anchor="b"/>
          <a:lstStyle>
            <a:lvl1pPr algn="r">
              <a:defRPr sz="1200"/>
            </a:lvl1pPr>
          </a:lstStyle>
          <a:p>
            <a:fld id="{C101CDE3-2D5C-854C-B811-80044DBBCC82}" type="slidenum">
              <a:rPr lang="en-US" smtClean="0"/>
              <a:pPr/>
              <a:t>‹#›</a:t>
            </a:fld>
            <a:endParaRPr lang="en-US"/>
          </a:p>
        </p:txBody>
      </p:sp>
    </p:spTree>
    <p:extLst>
      <p:ext uri="{BB962C8B-B14F-4D97-AF65-F5344CB8AC3E}">
        <p14:creationId xmlns:p14="http://schemas.microsoft.com/office/powerpoint/2010/main" val="163793426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2"/>
            <a:ext cx="3037840" cy="464820"/>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idx="1"/>
          </p:nvPr>
        </p:nvSpPr>
        <p:spPr>
          <a:xfrm>
            <a:off x="3970938" y="2"/>
            <a:ext cx="3037840" cy="464820"/>
          </a:xfrm>
          <a:prstGeom prst="rect">
            <a:avLst/>
          </a:prstGeom>
        </p:spPr>
        <p:txBody>
          <a:bodyPr vert="horz" lIns="93177" tIns="46589" rIns="93177" bIns="46589" rtlCol="0"/>
          <a:lstStyle>
            <a:lvl1pPr algn="r">
              <a:defRPr sz="1200"/>
            </a:lvl1pPr>
          </a:lstStyle>
          <a:p>
            <a:fld id="{7406935F-C985-FD43-95A8-3BA14DD06FBE}" type="datetimeFigureOut">
              <a:rPr lang="en-US" smtClean="0"/>
              <a:pPr/>
              <a:t>6/9/2015</a:t>
            </a:fld>
            <a:endParaRPr lang="en-US"/>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77" tIns="46589" rIns="93177" bIns="46589" rtlCol="0" anchor="ctr"/>
          <a:lstStyle/>
          <a:p>
            <a:endParaRPr lang="en-US"/>
          </a:p>
        </p:txBody>
      </p:sp>
      <p:sp>
        <p:nvSpPr>
          <p:cNvPr id="5" name="Notes Placeholder 4"/>
          <p:cNvSpPr>
            <a:spLocks noGrp="1"/>
          </p:cNvSpPr>
          <p:nvPr>
            <p:ph type="body" sz="quarter" idx="3"/>
          </p:nvPr>
        </p:nvSpPr>
        <p:spPr>
          <a:xfrm>
            <a:off x="701040" y="4415792"/>
            <a:ext cx="5608320" cy="4183380"/>
          </a:xfrm>
          <a:prstGeom prst="rect">
            <a:avLst/>
          </a:prstGeom>
        </p:spPr>
        <p:txBody>
          <a:bodyPr vert="horz" lIns="93177" tIns="46589" rIns="93177" bIns="46589"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29969"/>
            <a:ext cx="3037840" cy="464820"/>
          </a:xfrm>
          <a:prstGeom prst="rect">
            <a:avLst/>
          </a:prstGeom>
        </p:spPr>
        <p:txBody>
          <a:bodyPr vert="horz" lIns="93177" tIns="46589" rIns="93177" bIns="46589" rtlCol="0" anchor="b"/>
          <a:lstStyle>
            <a:lvl1pPr algn="l">
              <a:defRPr sz="1200"/>
            </a:lvl1pPr>
          </a:lstStyle>
          <a:p>
            <a:endParaRPr lang="en-US"/>
          </a:p>
        </p:txBody>
      </p:sp>
      <p:sp>
        <p:nvSpPr>
          <p:cNvPr id="7" name="Slide Number Placeholder 6"/>
          <p:cNvSpPr>
            <a:spLocks noGrp="1"/>
          </p:cNvSpPr>
          <p:nvPr>
            <p:ph type="sldNum" sz="quarter" idx="5"/>
          </p:nvPr>
        </p:nvSpPr>
        <p:spPr>
          <a:xfrm>
            <a:off x="3970938" y="8829969"/>
            <a:ext cx="3037840" cy="464820"/>
          </a:xfrm>
          <a:prstGeom prst="rect">
            <a:avLst/>
          </a:prstGeom>
        </p:spPr>
        <p:txBody>
          <a:bodyPr vert="horz" lIns="93177" tIns="46589" rIns="93177" bIns="46589" rtlCol="0" anchor="b"/>
          <a:lstStyle>
            <a:lvl1pPr algn="r">
              <a:defRPr sz="1200"/>
            </a:lvl1pPr>
          </a:lstStyle>
          <a:p>
            <a:fld id="{702D9CBD-B5BD-4944-9D29-307B3190BD3D}" type="slidenum">
              <a:rPr lang="en-US" smtClean="0"/>
              <a:pPr/>
              <a:t>‹#›</a:t>
            </a:fld>
            <a:endParaRPr lang="en-US"/>
          </a:p>
        </p:txBody>
      </p:sp>
    </p:spTree>
    <p:extLst>
      <p:ext uri="{BB962C8B-B14F-4D97-AF65-F5344CB8AC3E}">
        <p14:creationId xmlns:p14="http://schemas.microsoft.com/office/powerpoint/2010/main" val="3833921819"/>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1100" y="696913"/>
            <a:ext cx="4648200" cy="3486150"/>
          </a:xfrm>
        </p:spPr>
      </p:sp>
      <p:sp>
        <p:nvSpPr>
          <p:cNvPr id="3" name="Notes Placeholder 2"/>
          <p:cNvSpPr>
            <a:spLocks noGrp="1"/>
          </p:cNvSpPr>
          <p:nvPr>
            <p:ph type="body" idx="1"/>
          </p:nvPr>
        </p:nvSpPr>
        <p:spPr>
          <a:xfrm>
            <a:off x="701040" y="4414827"/>
            <a:ext cx="5608320" cy="4183380"/>
          </a:xfrm>
        </p:spPr>
        <p:txBody>
          <a:bodyPr/>
          <a:lstStyle/>
          <a:p>
            <a:r>
              <a:rPr lang="en-US" sz="1400" b="1" dirty="0">
                <a:latin typeface="Arial" panose="020B0604020202020204" pitchFamily="34" charset="0"/>
                <a:cs typeface="Arial" panose="020B0604020202020204" pitchFamily="34" charset="0"/>
              </a:rPr>
              <a:t>Working at VA is a higher </a:t>
            </a:r>
            <a:r>
              <a:rPr lang="en-US" sz="1400" b="1" dirty="0" smtClean="0">
                <a:latin typeface="Arial" panose="020B0604020202020204" pitchFamily="34" charset="0"/>
                <a:cs typeface="Arial" panose="020B0604020202020204" pitchFamily="34" charset="0"/>
              </a:rPr>
              <a:t>calling. </a:t>
            </a:r>
            <a:endParaRPr lang="en-US" sz="1400" b="1" dirty="0">
              <a:latin typeface="Arial" panose="020B0604020202020204" pitchFamily="34" charset="0"/>
              <a:cs typeface="Arial" panose="020B0604020202020204" pitchFamily="34" charset="0"/>
            </a:endParaRPr>
          </a:p>
          <a:p>
            <a:endParaRPr lang="en-US" sz="1400" b="1" dirty="0">
              <a:latin typeface="Arial" panose="020B0604020202020204" pitchFamily="34" charset="0"/>
              <a:cs typeface="Arial" panose="020B0604020202020204" pitchFamily="34" charset="0"/>
            </a:endParaRPr>
          </a:p>
          <a:p>
            <a:r>
              <a:rPr lang="en-US" sz="1400" b="1" dirty="0">
                <a:latin typeface="Arial" panose="020B0604020202020204" pitchFamily="34" charset="0"/>
                <a:cs typeface="Arial" panose="020B0604020202020204" pitchFamily="34" charset="0"/>
              </a:rPr>
              <a:t>We have the best, most inspiring mission in government — to care for those who have “borne the battle” and for their families and survivors. </a:t>
            </a:r>
          </a:p>
          <a:p>
            <a:endParaRPr lang="en-US" sz="1400" b="1" dirty="0">
              <a:latin typeface="Arial" panose="020B0604020202020204" pitchFamily="34" charset="0"/>
              <a:cs typeface="Arial" panose="020B0604020202020204" pitchFamily="34" charset="0"/>
            </a:endParaRPr>
          </a:p>
          <a:p>
            <a:r>
              <a:rPr lang="en-US" sz="1400" b="1" dirty="0">
                <a:latin typeface="Arial" panose="020B0604020202020204" pitchFamily="34" charset="0"/>
                <a:cs typeface="Arial" panose="020B0604020202020204" pitchFamily="34" charset="0"/>
              </a:rPr>
              <a:t>And we have the best, most deserving clients in the world. </a:t>
            </a:r>
          </a:p>
          <a:p>
            <a:endParaRPr lang="en-US" sz="1400" b="1" dirty="0">
              <a:latin typeface="Arial" panose="020B0604020202020204" pitchFamily="34" charset="0"/>
              <a:ea typeface="Calibri" panose="020F0502020204030204" pitchFamily="34" charset="0"/>
              <a:cs typeface="Arial" panose="020B0604020202020204" pitchFamily="34" charset="0"/>
            </a:endParaRPr>
          </a:p>
          <a:p>
            <a:r>
              <a:rPr lang="en-US" sz="1400" b="1" dirty="0" smtClean="0">
                <a:latin typeface="Arial" panose="020B0604020202020204" pitchFamily="34" charset="0"/>
                <a:ea typeface="Calibri" panose="020F0502020204030204" pitchFamily="34" charset="0"/>
                <a:cs typeface="Arial" panose="020B0604020202020204" pitchFamily="34" charset="0"/>
              </a:rPr>
              <a:t>There are over 22 million Veterans in this country; about 9.1 </a:t>
            </a:r>
            <a:r>
              <a:rPr lang="en-US" sz="1400" b="1" dirty="0">
                <a:latin typeface="Arial" panose="020B0604020202020204" pitchFamily="34" charset="0"/>
                <a:ea typeface="Calibri" panose="020F0502020204030204" pitchFamily="34" charset="0"/>
                <a:cs typeface="Arial" panose="020B0604020202020204" pitchFamily="34" charset="0"/>
              </a:rPr>
              <a:t>million </a:t>
            </a:r>
            <a:r>
              <a:rPr lang="en-US" sz="1400" b="1" dirty="0" smtClean="0">
                <a:latin typeface="Arial" panose="020B0604020202020204" pitchFamily="34" charset="0"/>
                <a:ea typeface="Calibri" panose="020F0502020204030204" pitchFamily="34" charset="0"/>
                <a:cs typeface="Arial" panose="020B0604020202020204" pitchFamily="34" charset="0"/>
              </a:rPr>
              <a:t>are </a:t>
            </a:r>
            <a:r>
              <a:rPr lang="en-US" sz="1400" b="1" dirty="0">
                <a:latin typeface="Arial" panose="020B0604020202020204" pitchFamily="34" charset="0"/>
                <a:ea typeface="Calibri" panose="020F0502020204030204" pitchFamily="34" charset="0"/>
                <a:cs typeface="Arial" panose="020B0604020202020204" pitchFamily="34" charset="0"/>
              </a:rPr>
              <a:t>enrolled for VA healthcare. Some went ashore at Omaha Beach. Others answered the call after 9/11.  </a:t>
            </a:r>
          </a:p>
          <a:p>
            <a:endParaRPr lang="en-US" sz="1400" b="1" dirty="0">
              <a:latin typeface="Arial" panose="020B0604020202020204" pitchFamily="34" charset="0"/>
              <a:ea typeface="Calibri" panose="020F0502020204030204" pitchFamily="34" charset="0"/>
              <a:cs typeface="Arial" panose="020B0604020202020204" pitchFamily="34" charset="0"/>
            </a:endParaRPr>
          </a:p>
          <a:p>
            <a:r>
              <a:rPr lang="en-US" sz="1400" b="1" dirty="0">
                <a:latin typeface="Arial" panose="020B0604020202020204" pitchFamily="34" charset="0"/>
                <a:ea typeface="Calibri" panose="020F0502020204030204" pitchFamily="34" charset="0"/>
                <a:cs typeface="Arial" panose="020B0604020202020204" pitchFamily="34" charset="0"/>
              </a:rPr>
              <a:t>Whatever their age, wherever they served — we honor them, we advocate for them, and we care for them when they need us. </a:t>
            </a:r>
            <a:endParaRPr lang="en-US" sz="1400" b="1" dirty="0">
              <a:latin typeface="Arial" panose="020B0604020202020204" pitchFamily="34" charset="0"/>
              <a:cs typeface="Arial" panose="020B0604020202020204" pitchFamily="34" charset="0"/>
            </a:endParaRPr>
          </a:p>
          <a:p>
            <a:endParaRPr lang="en-US" b="1" u="none" dirty="0" smtClean="0">
              <a:latin typeface="Arial" panose="020B0604020202020204" pitchFamily="34" charset="0"/>
              <a:cs typeface="Arial" panose="020B0604020202020204" pitchFamily="34" charset="0"/>
            </a:endParaRPr>
          </a:p>
          <a:p>
            <a:endParaRPr lang="en-US" b="1" dirty="0"/>
          </a:p>
        </p:txBody>
      </p:sp>
      <p:sp>
        <p:nvSpPr>
          <p:cNvPr id="4" name="Slide Number Placeholder 3"/>
          <p:cNvSpPr>
            <a:spLocks noGrp="1"/>
          </p:cNvSpPr>
          <p:nvPr>
            <p:ph type="sldNum" sz="quarter" idx="10"/>
          </p:nvPr>
        </p:nvSpPr>
        <p:spPr/>
        <p:txBody>
          <a:bodyPr/>
          <a:lstStyle/>
          <a:p>
            <a:fld id="{702D9CBD-B5BD-4944-9D29-307B3190BD3D}" type="slidenum">
              <a:rPr lang="en-US" smtClean="0"/>
              <a:pPr/>
              <a:t>1</a:t>
            </a:fld>
            <a:endParaRPr lang="en-US"/>
          </a:p>
        </p:txBody>
      </p:sp>
    </p:spTree>
    <p:extLst>
      <p:ext uri="{BB962C8B-B14F-4D97-AF65-F5344CB8AC3E}">
        <p14:creationId xmlns:p14="http://schemas.microsoft.com/office/powerpoint/2010/main" val="283502156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1100" y="696913"/>
            <a:ext cx="4648200" cy="3486150"/>
          </a:xfrm>
        </p:spPr>
      </p:sp>
      <p:sp>
        <p:nvSpPr>
          <p:cNvPr id="3" name="Notes Placeholder 2"/>
          <p:cNvSpPr>
            <a:spLocks noGrp="1"/>
          </p:cNvSpPr>
          <p:nvPr>
            <p:ph type="body" idx="1"/>
          </p:nvPr>
        </p:nvSpPr>
        <p:spPr/>
        <p:txBody>
          <a:bodyPr>
            <a:normAutofit/>
          </a:bodyPr>
          <a:lstStyle/>
          <a:p>
            <a:r>
              <a:rPr lang="en-US" sz="1600" b="1" dirty="0"/>
              <a:t>Simultaneously, the number of claims and medical issues in claims soared. </a:t>
            </a:r>
            <a:endParaRPr lang="en-US" sz="1600" dirty="0"/>
          </a:p>
          <a:p>
            <a:endParaRPr lang="en-US" sz="1600" b="1" dirty="0"/>
          </a:p>
          <a:p>
            <a:r>
              <a:rPr lang="en-US" sz="1600" b="1" dirty="0"/>
              <a:t>As this chart shows, in 2009 VBA completed almost 980,000 claims.  In FY 2017, we project we’ll complete over 1.4 million—a </a:t>
            </a:r>
            <a:r>
              <a:rPr lang="en-US" sz="1600" b="1" dirty="0">
                <a:solidFill>
                  <a:srgbClr val="C00000"/>
                </a:solidFill>
              </a:rPr>
              <a:t>47%</a:t>
            </a:r>
            <a:r>
              <a:rPr lang="en-US" sz="1600" b="1" dirty="0"/>
              <a:t> increase.  </a:t>
            </a:r>
            <a:endParaRPr lang="en-US" sz="1600" b="1" dirty="0" smtClean="0"/>
          </a:p>
          <a:p>
            <a:endParaRPr lang="en-US" sz="1600" b="1" dirty="0"/>
          </a:p>
          <a:p>
            <a:r>
              <a:rPr lang="en-US" sz="1600" b="1" dirty="0" smtClean="0"/>
              <a:t>But </a:t>
            </a:r>
            <a:r>
              <a:rPr lang="en-US" sz="1600" b="1" dirty="0"/>
              <a:t>there’s been more dramatic growth in the number of medical issues in claims—2.7 million in 2009, and a projected 5.9 million in 2017, a </a:t>
            </a:r>
            <a:r>
              <a:rPr lang="en-US" sz="1600" b="1" u="sng" dirty="0">
                <a:solidFill>
                  <a:srgbClr val="C00000"/>
                </a:solidFill>
              </a:rPr>
              <a:t>115</a:t>
            </a:r>
            <a:r>
              <a:rPr lang="en-US" sz="1600" b="1" dirty="0">
                <a:solidFill>
                  <a:srgbClr val="C00000"/>
                </a:solidFill>
              </a:rPr>
              <a:t>%</a:t>
            </a:r>
            <a:r>
              <a:rPr lang="en-US" sz="1600" b="1" dirty="0"/>
              <a:t> increase over just </a:t>
            </a:r>
            <a:r>
              <a:rPr lang="en-US" sz="1600" b="1" u="sng" dirty="0"/>
              <a:t>eight</a:t>
            </a:r>
            <a:r>
              <a:rPr lang="en-US" sz="1600" b="1" dirty="0"/>
              <a:t> years.   </a:t>
            </a:r>
            <a:endParaRPr lang="en-US" sz="1600" dirty="0"/>
          </a:p>
        </p:txBody>
      </p:sp>
      <p:sp>
        <p:nvSpPr>
          <p:cNvPr id="4" name="Slide Number Placeholder 3"/>
          <p:cNvSpPr>
            <a:spLocks noGrp="1"/>
          </p:cNvSpPr>
          <p:nvPr>
            <p:ph type="sldNum" sz="quarter" idx="10"/>
          </p:nvPr>
        </p:nvSpPr>
        <p:spPr/>
        <p:txBody>
          <a:bodyPr/>
          <a:lstStyle/>
          <a:p>
            <a:fld id="{702D9CBD-B5BD-4944-9D29-307B3190BD3D}" type="slidenum">
              <a:rPr lang="en-US" smtClean="0"/>
              <a:pPr/>
              <a:t>10</a:t>
            </a:fld>
            <a:endParaRPr lang="en-US"/>
          </a:p>
        </p:txBody>
      </p:sp>
    </p:spTree>
    <p:extLst>
      <p:ext uri="{BB962C8B-B14F-4D97-AF65-F5344CB8AC3E}">
        <p14:creationId xmlns:p14="http://schemas.microsoft.com/office/powerpoint/2010/main" val="72662972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1100" y="696913"/>
            <a:ext cx="4648200" cy="3486150"/>
          </a:xfrm>
        </p:spPr>
      </p:sp>
      <p:sp>
        <p:nvSpPr>
          <p:cNvPr id="3" name="Notes Placeholder 2"/>
          <p:cNvSpPr>
            <a:spLocks noGrp="1"/>
          </p:cNvSpPr>
          <p:nvPr>
            <p:ph type="body" idx="1"/>
          </p:nvPr>
        </p:nvSpPr>
        <p:spPr>
          <a:xfrm>
            <a:off x="701040" y="4415790"/>
            <a:ext cx="5608320" cy="4575810"/>
          </a:xfrm>
        </p:spPr>
        <p:txBody>
          <a:bodyPr>
            <a:normAutofit/>
          </a:bodyPr>
          <a:lstStyle/>
          <a:p>
            <a:r>
              <a:rPr lang="en-US" sz="1600" b="1" dirty="0">
                <a:latin typeface="Arial" panose="020B0604020202020204" pitchFamily="34" charset="0"/>
                <a:cs typeface="Arial" panose="020B0604020202020204" pitchFamily="34" charset="0"/>
              </a:rPr>
              <a:t>These increases were accompanied by a dramatic rise in the </a:t>
            </a:r>
            <a:r>
              <a:rPr lang="en-US" sz="1600" b="1" u="sng" dirty="0">
                <a:latin typeface="Arial" panose="020B0604020202020204" pitchFamily="34" charset="0"/>
                <a:cs typeface="Arial" panose="020B0604020202020204" pitchFamily="34" charset="0"/>
              </a:rPr>
              <a:t>average degree</a:t>
            </a:r>
            <a:r>
              <a:rPr lang="en-US" sz="1600" b="1" dirty="0">
                <a:latin typeface="Arial" panose="020B0604020202020204" pitchFamily="34" charset="0"/>
                <a:cs typeface="Arial" panose="020B0604020202020204" pitchFamily="34" charset="0"/>
              </a:rPr>
              <a:t> of Veterans’ disability compensation. </a:t>
            </a:r>
            <a:endParaRPr lang="en-US" sz="1600" dirty="0">
              <a:latin typeface="Arial" panose="020B0604020202020204" pitchFamily="34" charset="0"/>
              <a:cs typeface="Arial" panose="020B0604020202020204" pitchFamily="34" charset="0"/>
            </a:endParaRPr>
          </a:p>
          <a:p>
            <a:endParaRPr lang="en-US" sz="1600" b="1" dirty="0">
              <a:latin typeface="Arial" panose="020B0604020202020204" pitchFamily="34" charset="0"/>
              <a:cs typeface="Arial" panose="020B0604020202020204" pitchFamily="34" charset="0"/>
            </a:endParaRPr>
          </a:p>
          <a:p>
            <a:r>
              <a:rPr lang="en-US" sz="1600" b="1" dirty="0">
                <a:latin typeface="Arial" panose="020B0604020202020204" pitchFamily="34" charset="0"/>
                <a:cs typeface="Arial" panose="020B0604020202020204" pitchFamily="34" charset="0"/>
              </a:rPr>
              <a:t>For 45 years, 1950 to 1995, the average degree of disability was </a:t>
            </a:r>
            <a:r>
              <a:rPr lang="en-US" sz="1600" b="1" u="sng" dirty="0">
                <a:latin typeface="Arial" panose="020B0604020202020204" pitchFamily="34" charset="0"/>
                <a:cs typeface="Arial" panose="020B0604020202020204" pitchFamily="34" charset="0"/>
              </a:rPr>
              <a:t>30%</a:t>
            </a:r>
            <a:r>
              <a:rPr lang="en-US" sz="1600" b="1" dirty="0">
                <a:latin typeface="Arial" panose="020B0604020202020204" pitchFamily="34" charset="0"/>
                <a:cs typeface="Arial" panose="020B0604020202020204" pitchFamily="34" charset="0"/>
              </a:rPr>
              <a:t>.  </a:t>
            </a:r>
            <a:endParaRPr lang="en-US" sz="1600" b="1" dirty="0" smtClean="0">
              <a:latin typeface="Arial" panose="020B0604020202020204" pitchFamily="34" charset="0"/>
              <a:cs typeface="Arial" panose="020B0604020202020204" pitchFamily="34" charset="0"/>
            </a:endParaRPr>
          </a:p>
          <a:p>
            <a:endParaRPr lang="en-US" sz="1600" b="1" dirty="0">
              <a:latin typeface="Arial" panose="020B0604020202020204" pitchFamily="34" charset="0"/>
              <a:cs typeface="Arial" panose="020B0604020202020204" pitchFamily="34" charset="0"/>
            </a:endParaRPr>
          </a:p>
          <a:p>
            <a:r>
              <a:rPr lang="en-US" sz="1600" b="1" dirty="0" smtClean="0">
                <a:latin typeface="Arial" panose="020B0604020202020204" pitchFamily="34" charset="0"/>
                <a:cs typeface="Arial" panose="020B0604020202020204" pitchFamily="34" charset="0"/>
              </a:rPr>
              <a:t>Since </a:t>
            </a:r>
            <a:r>
              <a:rPr lang="en-US" sz="1600" b="1" dirty="0">
                <a:latin typeface="Arial" panose="020B0604020202020204" pitchFamily="34" charset="0"/>
                <a:cs typeface="Arial" panose="020B0604020202020204" pitchFamily="34" charset="0"/>
              </a:rPr>
              <a:t>2000, the average degree of disability has risen to </a:t>
            </a:r>
            <a:r>
              <a:rPr lang="en-US" sz="1600" b="1" u="sng" dirty="0">
                <a:solidFill>
                  <a:srgbClr val="C00000"/>
                </a:solidFill>
                <a:latin typeface="Arial" panose="020B0604020202020204" pitchFamily="34" charset="0"/>
                <a:cs typeface="Arial" panose="020B0604020202020204" pitchFamily="34" charset="0"/>
              </a:rPr>
              <a:t>47.7%</a:t>
            </a:r>
            <a:r>
              <a:rPr lang="en-US" sz="1600" b="1" dirty="0">
                <a:latin typeface="Arial" panose="020B0604020202020204" pitchFamily="34" charset="0"/>
                <a:cs typeface="Arial" panose="020B0604020202020204" pitchFamily="34" charset="0"/>
              </a:rPr>
              <a:t>, as this chart shows</a:t>
            </a:r>
            <a:r>
              <a:rPr lang="en-US" sz="1600" b="1" dirty="0" smtClean="0">
                <a:latin typeface="Arial" panose="020B0604020202020204" pitchFamily="34" charset="0"/>
                <a:cs typeface="Arial" panose="020B0604020202020204" pitchFamily="34" charset="0"/>
              </a:rPr>
              <a:t>.</a:t>
            </a:r>
          </a:p>
          <a:p>
            <a:endParaRPr lang="en-US" dirty="0">
              <a:latin typeface="Arial" panose="020B0604020202020204" pitchFamily="34" charset="0"/>
              <a:cs typeface="Arial" panose="020B0604020202020204" pitchFamily="34" charset="0"/>
            </a:endParaRPr>
          </a:p>
          <a:p>
            <a:endParaRPr lang="en-US" b="1" dirty="0" smtClean="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702D9CBD-B5BD-4944-9D29-307B3190BD3D}" type="slidenum">
              <a:rPr lang="en-US" smtClean="0"/>
              <a:pPr/>
              <a:t>11</a:t>
            </a:fld>
            <a:endParaRPr lang="en-US"/>
          </a:p>
        </p:txBody>
      </p:sp>
    </p:spTree>
    <p:extLst>
      <p:ext uri="{BB962C8B-B14F-4D97-AF65-F5344CB8AC3E}">
        <p14:creationId xmlns:p14="http://schemas.microsoft.com/office/powerpoint/2010/main" val="72970913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58888" y="696913"/>
            <a:ext cx="4649787" cy="3486150"/>
          </a:xfrm>
        </p:spPr>
      </p:sp>
      <p:sp>
        <p:nvSpPr>
          <p:cNvPr id="3" name="Notes Placeholder 2"/>
          <p:cNvSpPr>
            <a:spLocks noGrp="1"/>
          </p:cNvSpPr>
          <p:nvPr>
            <p:ph type="body" idx="1"/>
          </p:nvPr>
        </p:nvSpPr>
        <p:spPr>
          <a:xfrm>
            <a:off x="701040" y="4415792"/>
            <a:ext cx="5842000" cy="4183380"/>
          </a:xfrm>
        </p:spPr>
        <p:txBody>
          <a:bodyPr>
            <a:normAutofit/>
          </a:bodyPr>
          <a:lstStyle/>
          <a:p>
            <a:pPr>
              <a:lnSpc>
                <a:spcPct val="120000"/>
              </a:lnSpc>
              <a:spcAft>
                <a:spcPts val="1200"/>
              </a:spcAft>
            </a:pPr>
            <a:r>
              <a:rPr lang="en-US" sz="1600" b="1" dirty="0">
                <a:latin typeface="Arial" panose="020B0604020202020204" pitchFamily="34" charset="0"/>
                <a:cs typeface="Arial" panose="020B0604020202020204" pitchFamily="34" charset="0"/>
              </a:rPr>
              <a:t>The percentage of Veterans receiving VA compensation follows the same pattern. </a:t>
            </a:r>
            <a:endParaRPr lang="en-US" sz="1600" b="1" dirty="0" smtClean="0">
              <a:latin typeface="Arial" panose="020B0604020202020204" pitchFamily="34" charset="0"/>
              <a:cs typeface="Arial" panose="020B0604020202020204" pitchFamily="34" charset="0"/>
            </a:endParaRPr>
          </a:p>
          <a:p>
            <a:pPr>
              <a:lnSpc>
                <a:spcPct val="120000"/>
              </a:lnSpc>
              <a:spcAft>
                <a:spcPts val="1200"/>
              </a:spcAft>
            </a:pPr>
            <a:r>
              <a:rPr lang="en-US" sz="1600" b="1" dirty="0" smtClean="0">
                <a:latin typeface="Arial" panose="020B0604020202020204" pitchFamily="34" charset="0"/>
                <a:cs typeface="Arial" panose="020B0604020202020204" pitchFamily="34" charset="0"/>
              </a:rPr>
              <a:t>From </a:t>
            </a:r>
            <a:r>
              <a:rPr lang="en-US" sz="1600" b="1" dirty="0">
                <a:latin typeface="Arial" panose="020B0604020202020204" pitchFamily="34" charset="0"/>
                <a:cs typeface="Arial" panose="020B0604020202020204" pitchFamily="34" charset="0"/>
              </a:rPr>
              <a:t>1960 to 2000, it was stable at about </a:t>
            </a:r>
            <a:r>
              <a:rPr lang="en-US" sz="1600" b="1" u="sng" dirty="0">
                <a:latin typeface="Arial" panose="020B0604020202020204" pitchFamily="34" charset="0"/>
                <a:cs typeface="Arial" panose="020B0604020202020204" pitchFamily="34" charset="0"/>
              </a:rPr>
              <a:t>8.5%</a:t>
            </a:r>
            <a:r>
              <a:rPr lang="en-US" sz="1600" b="1" dirty="0">
                <a:latin typeface="Arial" panose="020B0604020202020204" pitchFamily="34" charset="0"/>
                <a:cs typeface="Arial" panose="020B0604020202020204" pitchFamily="34" charset="0"/>
              </a:rPr>
              <a:t>. </a:t>
            </a:r>
            <a:endParaRPr lang="en-US" sz="1600" b="1" dirty="0" smtClean="0">
              <a:latin typeface="Arial" panose="020B0604020202020204" pitchFamily="34" charset="0"/>
              <a:cs typeface="Arial" panose="020B0604020202020204" pitchFamily="34" charset="0"/>
            </a:endParaRPr>
          </a:p>
          <a:p>
            <a:pPr>
              <a:lnSpc>
                <a:spcPct val="120000"/>
              </a:lnSpc>
              <a:spcAft>
                <a:spcPts val="1200"/>
              </a:spcAft>
            </a:pPr>
            <a:r>
              <a:rPr lang="en-US" sz="1600" b="1" dirty="0" smtClean="0">
                <a:latin typeface="Arial" panose="020B0604020202020204" pitchFamily="34" charset="0"/>
                <a:cs typeface="Arial" panose="020B0604020202020204" pitchFamily="34" charset="0"/>
              </a:rPr>
              <a:t>But </a:t>
            </a:r>
            <a:r>
              <a:rPr lang="en-US" sz="1600" b="1" dirty="0">
                <a:latin typeface="Arial" panose="020B0604020202020204" pitchFamily="34" charset="0"/>
                <a:cs typeface="Arial" panose="020B0604020202020204" pitchFamily="34" charset="0"/>
              </a:rPr>
              <a:t>in just 14 years, since 2001, it has more than doubled, to </a:t>
            </a:r>
            <a:r>
              <a:rPr lang="en-US" sz="1600" b="1" u="sng" dirty="0">
                <a:solidFill>
                  <a:srgbClr val="C00000"/>
                </a:solidFill>
                <a:latin typeface="Arial" panose="020B0604020202020204" pitchFamily="34" charset="0"/>
                <a:cs typeface="Arial" panose="020B0604020202020204" pitchFamily="34" charset="0"/>
              </a:rPr>
              <a:t>19%</a:t>
            </a:r>
            <a:r>
              <a:rPr lang="en-US" sz="1600" b="1" dirty="0">
                <a:latin typeface="Arial" panose="020B0604020202020204" pitchFamily="34" charset="0"/>
                <a:cs typeface="Arial" panose="020B0604020202020204" pitchFamily="34" charset="0"/>
              </a:rPr>
              <a:t>.</a:t>
            </a:r>
          </a:p>
        </p:txBody>
      </p:sp>
      <p:sp>
        <p:nvSpPr>
          <p:cNvPr id="4" name="Slide Number Placeholder 3"/>
          <p:cNvSpPr>
            <a:spLocks noGrp="1"/>
          </p:cNvSpPr>
          <p:nvPr>
            <p:ph type="sldNum" sz="quarter" idx="10"/>
          </p:nvPr>
        </p:nvSpPr>
        <p:spPr/>
        <p:txBody>
          <a:bodyPr/>
          <a:lstStyle/>
          <a:p>
            <a:fld id="{702D9CBD-B5BD-4944-9D29-307B3190BD3D}" type="slidenum">
              <a:rPr lang="en-US" smtClean="0"/>
              <a:pPr/>
              <a:t>12</a:t>
            </a:fld>
            <a:endParaRPr lang="en-US"/>
          </a:p>
        </p:txBody>
      </p:sp>
    </p:spTree>
    <p:extLst>
      <p:ext uri="{BB962C8B-B14F-4D97-AF65-F5344CB8AC3E}">
        <p14:creationId xmlns:p14="http://schemas.microsoft.com/office/powerpoint/2010/main" val="308156951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4275" y="228600"/>
            <a:ext cx="4649788" cy="3486150"/>
          </a:xfrm>
        </p:spPr>
      </p:sp>
      <p:sp>
        <p:nvSpPr>
          <p:cNvPr id="3" name="Notes Placeholder 2"/>
          <p:cNvSpPr>
            <a:spLocks noGrp="1"/>
          </p:cNvSpPr>
          <p:nvPr>
            <p:ph type="body" idx="1"/>
          </p:nvPr>
        </p:nvSpPr>
        <p:spPr>
          <a:xfrm>
            <a:off x="685632" y="3886200"/>
            <a:ext cx="5608320" cy="5181600"/>
          </a:xfrm>
        </p:spPr>
        <p:txBody>
          <a:bodyPr>
            <a:noAutofit/>
          </a:bodyPr>
          <a:lstStyle/>
          <a:p>
            <a:pPr>
              <a:lnSpc>
                <a:spcPct val="120000"/>
              </a:lnSpc>
            </a:pPr>
            <a:r>
              <a:rPr lang="en-US" sz="1400" b="1" dirty="0" smtClean="0">
                <a:latin typeface="Arial" panose="020B0604020202020204" pitchFamily="34" charset="0"/>
                <a:cs typeface="Arial" panose="020B0604020202020204" pitchFamily="34" charset="0"/>
              </a:rPr>
              <a:t>So, while it’s true that the total number of Veterans is declining, the number of those seeking care and benefits is increasing.  </a:t>
            </a:r>
          </a:p>
          <a:p>
            <a:pPr>
              <a:lnSpc>
                <a:spcPct val="120000"/>
              </a:lnSpc>
            </a:pPr>
            <a:endParaRPr lang="en-US" sz="1400" b="1" dirty="0" smtClean="0">
              <a:latin typeface="Arial" panose="020B0604020202020204" pitchFamily="34" charset="0"/>
              <a:cs typeface="Arial" panose="020B0604020202020204" pitchFamily="34" charset="0"/>
            </a:endParaRPr>
          </a:p>
          <a:p>
            <a:pPr>
              <a:lnSpc>
                <a:spcPct val="120000"/>
              </a:lnSpc>
            </a:pPr>
            <a:r>
              <a:rPr lang="en-US" sz="1400" b="1" dirty="0" smtClean="0">
                <a:latin typeface="Arial" panose="020B0604020202020204" pitchFamily="34" charset="0"/>
                <a:cs typeface="Arial" panose="020B0604020202020204" pitchFamily="34" charset="0"/>
              </a:rPr>
              <a:t>Fueled by —</a:t>
            </a:r>
          </a:p>
          <a:p>
            <a:pPr marL="171450" indent="-171450">
              <a:lnSpc>
                <a:spcPct val="120000"/>
              </a:lnSpc>
              <a:buFont typeface="Arial" panose="020B0604020202020204" pitchFamily="34" charset="0"/>
              <a:buChar char="•"/>
            </a:pPr>
            <a:r>
              <a:rPr lang="en-US" sz="1400" b="1" dirty="0" smtClean="0">
                <a:latin typeface="Arial" panose="020B0604020202020204" pitchFamily="34" charset="0"/>
                <a:cs typeface="Arial" panose="020B0604020202020204" pitchFamily="34" charset="0"/>
              </a:rPr>
              <a:t>more than a decade of war, </a:t>
            </a:r>
          </a:p>
          <a:p>
            <a:pPr marL="171450" indent="-171450">
              <a:lnSpc>
                <a:spcPct val="120000"/>
              </a:lnSpc>
              <a:buFont typeface="Arial" panose="020B0604020202020204" pitchFamily="34" charset="0"/>
              <a:buChar char="•"/>
            </a:pPr>
            <a:r>
              <a:rPr lang="en-US" sz="1400" b="1" dirty="0" smtClean="0">
                <a:latin typeface="Arial" panose="020B0604020202020204" pitchFamily="34" charset="0"/>
                <a:cs typeface="Arial" panose="020B0604020202020204" pitchFamily="34" charset="0"/>
              </a:rPr>
              <a:t>Agent Orange–related claims, </a:t>
            </a:r>
          </a:p>
          <a:p>
            <a:pPr marL="171450" indent="-171450">
              <a:lnSpc>
                <a:spcPct val="120000"/>
              </a:lnSpc>
              <a:buFont typeface="Arial" panose="020B0604020202020204" pitchFamily="34" charset="0"/>
              <a:buChar char="•"/>
            </a:pPr>
            <a:r>
              <a:rPr lang="en-US" sz="1400" b="1" dirty="0" smtClean="0">
                <a:latin typeface="Arial" panose="020B0604020202020204" pitchFamily="34" charset="0"/>
                <a:cs typeface="Arial" panose="020B0604020202020204" pitchFamily="34" charset="0"/>
              </a:rPr>
              <a:t>an unlimited claims appeal process, </a:t>
            </a:r>
          </a:p>
          <a:p>
            <a:pPr marL="171450" indent="-171450">
              <a:lnSpc>
                <a:spcPct val="120000"/>
              </a:lnSpc>
              <a:buFont typeface="Arial" panose="020B0604020202020204" pitchFamily="34" charset="0"/>
              <a:buChar char="•"/>
            </a:pPr>
            <a:r>
              <a:rPr lang="en-US" sz="1400" b="1" dirty="0" smtClean="0">
                <a:latin typeface="Arial" panose="020B0604020202020204" pitchFamily="34" charset="0"/>
                <a:cs typeface="Arial" panose="020B0604020202020204" pitchFamily="34" charset="0"/>
              </a:rPr>
              <a:t>increased medical claims issues, </a:t>
            </a:r>
          </a:p>
          <a:p>
            <a:pPr marL="171450" indent="-171450">
              <a:lnSpc>
                <a:spcPct val="120000"/>
              </a:lnSpc>
              <a:buFont typeface="Arial" panose="020B0604020202020204" pitchFamily="34" charset="0"/>
              <a:buChar char="•"/>
            </a:pPr>
            <a:r>
              <a:rPr lang="en-US" sz="1400" b="1" u="sng" dirty="0" smtClean="0">
                <a:latin typeface="Arial" panose="020B0604020202020204" pitchFamily="34" charset="0"/>
                <a:cs typeface="Arial" panose="020B0604020202020204" pitchFamily="34" charset="0"/>
              </a:rPr>
              <a:t>far</a:t>
            </a:r>
            <a:r>
              <a:rPr lang="en-US" sz="1400" b="1" dirty="0" smtClean="0">
                <a:latin typeface="Arial" panose="020B0604020202020204" pitchFamily="34" charset="0"/>
                <a:cs typeface="Arial" panose="020B0604020202020204" pitchFamily="34" charset="0"/>
              </a:rPr>
              <a:t> higher survival rates of the wounded, </a:t>
            </a:r>
          </a:p>
          <a:p>
            <a:pPr marL="171450" indent="-171450">
              <a:lnSpc>
                <a:spcPct val="120000"/>
              </a:lnSpc>
              <a:buFont typeface="Arial" panose="020B0604020202020204" pitchFamily="34" charset="0"/>
              <a:buChar char="•"/>
            </a:pPr>
            <a:r>
              <a:rPr lang="en-US" sz="1400" b="1" dirty="0" smtClean="0">
                <a:latin typeface="Arial" panose="020B0604020202020204" pitchFamily="34" charset="0"/>
                <a:cs typeface="Arial" panose="020B0604020202020204" pitchFamily="34" charset="0"/>
              </a:rPr>
              <a:t>more sophisticated methods for identifying and treating Veterans’ medical issues,</a:t>
            </a:r>
          </a:p>
          <a:p>
            <a:pPr marL="171450" indent="-171450">
              <a:lnSpc>
                <a:spcPct val="120000"/>
              </a:lnSpc>
              <a:buFont typeface="Arial" panose="020B0604020202020204" pitchFamily="34" charset="0"/>
              <a:buChar char="•"/>
            </a:pPr>
            <a:r>
              <a:rPr lang="en-US" sz="1400" b="1" dirty="0" smtClean="0">
                <a:latin typeface="Arial" panose="020B0604020202020204" pitchFamily="34" charset="0"/>
                <a:cs typeface="Arial" panose="020B0604020202020204" pitchFamily="34" charset="0"/>
              </a:rPr>
              <a:t>and demographic shifts, </a:t>
            </a:r>
          </a:p>
          <a:p>
            <a:pPr>
              <a:lnSpc>
                <a:spcPct val="120000"/>
              </a:lnSpc>
            </a:pPr>
            <a:endParaRPr lang="en-US" sz="1400" b="1" dirty="0" smtClean="0">
              <a:latin typeface="Arial" panose="020B0604020202020204" pitchFamily="34" charset="0"/>
              <a:cs typeface="Arial" panose="020B0604020202020204" pitchFamily="34" charset="0"/>
            </a:endParaRPr>
          </a:p>
          <a:p>
            <a:pPr>
              <a:lnSpc>
                <a:spcPct val="120000"/>
              </a:lnSpc>
            </a:pPr>
            <a:r>
              <a:rPr lang="en-US" sz="1400" b="1" dirty="0" smtClean="0">
                <a:latin typeface="Arial" panose="020B0604020202020204" pitchFamily="34" charset="0"/>
                <a:cs typeface="Arial" panose="020B0604020202020204" pitchFamily="34" charset="0"/>
              </a:rPr>
              <a:t>— Veterans’ demand for services and benefits exceeded VA’s capacity to meet it.  </a:t>
            </a:r>
          </a:p>
          <a:p>
            <a:pPr>
              <a:lnSpc>
                <a:spcPct val="120000"/>
              </a:lnSpc>
            </a:pPr>
            <a:endParaRPr lang="en-US" sz="1400" b="1" dirty="0" smtClean="0">
              <a:latin typeface="Arial" panose="020B0604020202020204" pitchFamily="34" charset="0"/>
              <a:cs typeface="Arial" panose="020B0604020202020204" pitchFamily="34" charset="0"/>
            </a:endParaRPr>
          </a:p>
          <a:p>
            <a:pPr>
              <a:lnSpc>
                <a:spcPct val="120000"/>
              </a:lnSpc>
            </a:pPr>
            <a:r>
              <a:rPr lang="en-US" sz="1400" b="1" dirty="0" smtClean="0">
                <a:latin typeface="Arial" panose="020B0604020202020204" pitchFamily="34" charset="0"/>
                <a:cs typeface="Arial" panose="020B0604020202020204" pitchFamily="34" charset="0"/>
              </a:rPr>
              <a:t>It’s important that Congress and the American people understand why that is happening. </a:t>
            </a:r>
            <a:endParaRPr lang="en-US" sz="1400" dirty="0" smtClean="0">
              <a:latin typeface="Arial" panose="020B0604020202020204" pitchFamily="34" charset="0"/>
              <a:cs typeface="Arial" panose="020B0604020202020204" pitchFamily="34" charset="0"/>
            </a:endParaRPr>
          </a:p>
          <a:p>
            <a:pPr>
              <a:lnSpc>
                <a:spcPct val="120000"/>
              </a:lnSpc>
              <a:spcAft>
                <a:spcPts val="600"/>
              </a:spcAft>
            </a:pPr>
            <a:endParaRPr lang="en-US" sz="14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702D9CBD-B5BD-4944-9D29-307B3190BD3D}" type="slidenum">
              <a:rPr lang="en-US" smtClean="0"/>
              <a:pPr/>
              <a:t>13</a:t>
            </a:fld>
            <a:endParaRPr lang="en-US"/>
          </a:p>
        </p:txBody>
      </p:sp>
    </p:spTree>
    <p:extLst>
      <p:ext uri="{BB962C8B-B14F-4D97-AF65-F5344CB8AC3E}">
        <p14:creationId xmlns:p14="http://schemas.microsoft.com/office/powerpoint/2010/main" val="119366806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890713" y="614363"/>
            <a:ext cx="3500437" cy="2624137"/>
          </a:xfrm>
        </p:spPr>
      </p:sp>
      <p:sp>
        <p:nvSpPr>
          <p:cNvPr id="3" name="Notes Placeholder 2"/>
          <p:cNvSpPr>
            <a:spLocks noGrp="1"/>
          </p:cNvSpPr>
          <p:nvPr>
            <p:ph type="body" idx="1"/>
          </p:nvPr>
        </p:nvSpPr>
        <p:spPr>
          <a:xfrm>
            <a:off x="716619" y="3381904"/>
            <a:ext cx="5732949" cy="4304242"/>
          </a:xfrm>
        </p:spPr>
        <p:txBody>
          <a:bodyPr>
            <a:noAutofit/>
          </a:bodyPr>
          <a:lstStyle/>
          <a:p>
            <a:r>
              <a:rPr lang="en-US" sz="1400" b="1" kern="1200" dirty="0" smtClean="0">
                <a:solidFill>
                  <a:schemeClr val="tx1"/>
                </a:solidFill>
                <a:effectLst/>
                <a:latin typeface="Arial" panose="020B0604020202020204" pitchFamily="34" charset="0"/>
                <a:cs typeface="Arial" panose="020B0604020202020204" pitchFamily="34" charset="0"/>
              </a:rPr>
              <a:t>Compounding</a:t>
            </a:r>
            <a:r>
              <a:rPr lang="en-US" sz="1400" b="1" kern="1200" baseline="0" dirty="0" smtClean="0">
                <a:solidFill>
                  <a:schemeClr val="tx1"/>
                </a:solidFill>
                <a:effectLst/>
                <a:latin typeface="Arial" panose="020B0604020202020204" pitchFamily="34" charset="0"/>
                <a:cs typeface="Arial" panose="020B0604020202020204" pitchFamily="34" charset="0"/>
              </a:rPr>
              <a:t> the problem, VA is saddled with some seriously aging </a:t>
            </a:r>
            <a:r>
              <a:rPr lang="en-US" sz="1400" b="1" kern="1200" dirty="0" smtClean="0">
                <a:solidFill>
                  <a:schemeClr val="tx1"/>
                </a:solidFill>
                <a:effectLst/>
                <a:latin typeface="Arial" panose="020B0604020202020204" pitchFamily="34" charset="0"/>
                <a:cs typeface="Arial" panose="020B0604020202020204" pitchFamily="34" charset="0"/>
              </a:rPr>
              <a:t>infrastructure—900 VA facilities are over 90 years old; </a:t>
            </a:r>
          </a:p>
          <a:p>
            <a:r>
              <a:rPr lang="en-US" sz="1400" b="1" kern="1200" dirty="0" smtClean="0">
                <a:solidFill>
                  <a:schemeClr val="tx1"/>
                </a:solidFill>
                <a:effectLst/>
                <a:latin typeface="Arial" panose="020B0604020202020204" pitchFamily="34" charset="0"/>
                <a:cs typeface="Arial" panose="020B0604020202020204" pitchFamily="34" charset="0"/>
              </a:rPr>
              <a:t>more than 1,300 are over 70.  </a:t>
            </a:r>
          </a:p>
          <a:p>
            <a:endParaRPr lang="en-US" sz="1400" b="1" kern="1200" dirty="0" smtClean="0">
              <a:solidFill>
                <a:schemeClr val="tx1"/>
              </a:solidFill>
              <a:effectLst/>
              <a:latin typeface="Arial" panose="020B0604020202020204" pitchFamily="34" charset="0"/>
              <a:cs typeface="Arial" panose="020B0604020202020204" pitchFamily="34" charset="0"/>
            </a:endParaRPr>
          </a:p>
          <a:p>
            <a:r>
              <a:rPr lang="en-US" sz="1400" b="1" kern="1200" dirty="0" smtClean="0">
                <a:solidFill>
                  <a:schemeClr val="tx1"/>
                </a:solidFill>
                <a:effectLst/>
                <a:latin typeface="Arial" panose="020B0604020202020204" pitchFamily="34" charset="0"/>
                <a:cs typeface="Arial" panose="020B0604020202020204" pitchFamily="34" charset="0"/>
              </a:rPr>
              <a:t>VA currently has 336 buildings vacant or less than 50% occupied—</a:t>
            </a:r>
            <a:r>
              <a:rPr lang="en-US" sz="1400" b="1" u="sng" kern="1200" dirty="0" smtClean="0">
                <a:solidFill>
                  <a:schemeClr val="tx1"/>
                </a:solidFill>
                <a:effectLst/>
                <a:latin typeface="Arial" panose="020B0604020202020204" pitchFamily="34" charset="0"/>
                <a:cs typeface="Arial" panose="020B0604020202020204" pitchFamily="34" charset="0"/>
              </a:rPr>
              <a:t>10.5 million</a:t>
            </a:r>
            <a:r>
              <a:rPr lang="en-US" sz="1400" b="1" kern="1200" dirty="0" smtClean="0">
                <a:solidFill>
                  <a:schemeClr val="tx1"/>
                </a:solidFill>
                <a:effectLst/>
                <a:latin typeface="Arial" panose="020B0604020202020204" pitchFamily="34" charset="0"/>
                <a:cs typeface="Arial" panose="020B0604020202020204" pitchFamily="34" charset="0"/>
              </a:rPr>
              <a:t> square feet, costing about $24 million dollars annually.  </a:t>
            </a:r>
          </a:p>
          <a:p>
            <a:endParaRPr lang="en-US" sz="1400" b="1" dirty="0">
              <a:latin typeface="Arial" panose="020B0604020202020204" pitchFamily="34" charset="0"/>
              <a:cs typeface="Arial" panose="020B0604020202020204" pitchFamily="34" charset="0"/>
            </a:endParaRPr>
          </a:p>
          <a:p>
            <a:r>
              <a:rPr lang="en-US" sz="1400" b="1" kern="1200" dirty="0" smtClean="0">
                <a:solidFill>
                  <a:schemeClr val="tx1"/>
                </a:solidFill>
                <a:effectLst/>
                <a:latin typeface="Arial" panose="020B0604020202020204" pitchFamily="34" charset="0"/>
                <a:cs typeface="Arial" panose="020B0604020202020204" pitchFamily="34" charset="0"/>
              </a:rPr>
              <a:t>We could use these funds could to —</a:t>
            </a:r>
          </a:p>
          <a:p>
            <a:pPr marL="285750" indent="-285750">
              <a:buFont typeface="Arial" panose="020B0604020202020204" pitchFamily="34" charset="0"/>
              <a:buChar char="•"/>
            </a:pPr>
            <a:r>
              <a:rPr lang="en-US" sz="1400" b="1" kern="1200" dirty="0" smtClean="0">
                <a:solidFill>
                  <a:schemeClr val="tx1"/>
                </a:solidFill>
                <a:effectLst/>
                <a:latin typeface="Arial" panose="020B0604020202020204" pitchFamily="34" charset="0"/>
                <a:cs typeface="Arial" panose="020B0604020202020204" pitchFamily="34" charset="0"/>
              </a:rPr>
              <a:t>hire roughly 200 Registered Nurses for a year; </a:t>
            </a:r>
          </a:p>
          <a:p>
            <a:pPr marL="285750" indent="-285750">
              <a:buFont typeface="Arial" panose="020B0604020202020204" pitchFamily="34" charset="0"/>
              <a:buChar char="•"/>
            </a:pPr>
            <a:r>
              <a:rPr lang="en-US" sz="1400" b="1" kern="1200" dirty="0" smtClean="0">
                <a:solidFill>
                  <a:schemeClr val="tx1"/>
                </a:solidFill>
                <a:effectLst/>
                <a:latin typeface="Arial" panose="020B0604020202020204" pitchFamily="34" charset="0"/>
                <a:cs typeface="Arial" panose="020B0604020202020204" pitchFamily="34" charset="0"/>
              </a:rPr>
              <a:t>pay for 144,000 primary care visits; </a:t>
            </a:r>
          </a:p>
          <a:p>
            <a:pPr marL="285750" indent="-285750">
              <a:buFont typeface="Arial" panose="020B0604020202020204" pitchFamily="34" charset="0"/>
              <a:buChar char="•"/>
            </a:pPr>
            <a:r>
              <a:rPr lang="en-US" sz="1400" b="1" kern="1200" dirty="0" smtClean="0">
                <a:solidFill>
                  <a:schemeClr val="tx1"/>
                </a:solidFill>
                <a:effectLst/>
                <a:latin typeface="Arial" panose="020B0604020202020204" pitchFamily="34" charset="0"/>
                <a:cs typeface="Arial" panose="020B0604020202020204" pitchFamily="34" charset="0"/>
              </a:rPr>
              <a:t>or support 41,900 days of nursing home care.  </a:t>
            </a:r>
          </a:p>
        </p:txBody>
      </p:sp>
      <p:sp>
        <p:nvSpPr>
          <p:cNvPr id="4" name="Slide Number Placeholder 3"/>
          <p:cNvSpPr>
            <a:spLocks noGrp="1"/>
          </p:cNvSpPr>
          <p:nvPr>
            <p:ph type="sldNum" sz="quarter" idx="10"/>
          </p:nvPr>
        </p:nvSpPr>
        <p:spPr/>
        <p:txBody>
          <a:bodyPr/>
          <a:lstStyle/>
          <a:p>
            <a:fld id="{702D9CBD-B5BD-4944-9D29-307B3190BD3D}" type="slidenum">
              <a:rPr lang="en-US">
                <a:solidFill>
                  <a:prstClr val="black"/>
                </a:solidFill>
              </a:rPr>
              <a:pPr/>
              <a:t>14</a:t>
            </a:fld>
            <a:endParaRPr lang="en-US">
              <a:solidFill>
                <a:prstClr val="black"/>
              </a:solidFill>
            </a:endParaRPr>
          </a:p>
        </p:txBody>
      </p:sp>
    </p:spTree>
    <p:extLst>
      <p:ext uri="{BB962C8B-B14F-4D97-AF65-F5344CB8AC3E}">
        <p14:creationId xmlns:p14="http://schemas.microsoft.com/office/powerpoint/2010/main" val="416358014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1100" y="381000"/>
            <a:ext cx="4648200" cy="3486150"/>
          </a:xfrm>
        </p:spPr>
      </p:sp>
      <p:sp>
        <p:nvSpPr>
          <p:cNvPr id="3" name="Notes Placeholder 2"/>
          <p:cNvSpPr>
            <a:spLocks noGrp="1"/>
          </p:cNvSpPr>
          <p:nvPr>
            <p:ph type="body" idx="1"/>
          </p:nvPr>
        </p:nvSpPr>
        <p:spPr>
          <a:xfrm>
            <a:off x="701041" y="4074401"/>
            <a:ext cx="5608320" cy="4993403"/>
          </a:xfrm>
        </p:spPr>
        <p:txBody>
          <a:bodyPr>
            <a:noAutofit/>
          </a:bodyPr>
          <a:lstStyle/>
          <a:p>
            <a:pPr lvl="0"/>
            <a:r>
              <a:rPr lang="en-US" sz="1400" b="1" kern="1200" dirty="0" smtClean="0">
                <a:solidFill>
                  <a:schemeClr val="tx1"/>
                </a:solidFill>
                <a:effectLst/>
                <a:latin typeface="Arial" panose="020B0604020202020204" pitchFamily="34" charset="0"/>
                <a:cs typeface="Arial" panose="020B0604020202020204" pitchFamily="34" charset="0"/>
              </a:rPr>
              <a:t>VA is committed to delivering timely, high-quality healthcare to our Nation’s Veterans. We know we still have too many Veterans waiting for care, but we’re now </a:t>
            </a:r>
            <a:r>
              <a:rPr lang="en-US" sz="1400" b="1" kern="1200" dirty="0" smtClean="0">
                <a:solidFill>
                  <a:srgbClr val="C00000"/>
                </a:solidFill>
                <a:effectLst/>
                <a:latin typeface="Arial" panose="020B0604020202020204" pitchFamily="34" charset="0"/>
                <a:cs typeface="Arial" panose="020B0604020202020204" pitchFamily="34" charset="0"/>
              </a:rPr>
              <a:t>providing</a:t>
            </a:r>
            <a:r>
              <a:rPr lang="en-US" sz="1400" b="1" kern="1200" baseline="0" dirty="0" smtClean="0">
                <a:solidFill>
                  <a:srgbClr val="C00000"/>
                </a:solidFill>
                <a:effectLst/>
                <a:latin typeface="Arial" panose="020B0604020202020204" pitchFamily="34" charset="0"/>
                <a:cs typeface="Arial" panose="020B0604020202020204" pitchFamily="34" charset="0"/>
              </a:rPr>
              <a:t> more care </a:t>
            </a:r>
            <a:r>
              <a:rPr lang="en-US" sz="1400" b="1" kern="1200" baseline="0" dirty="0" smtClean="0">
                <a:solidFill>
                  <a:schemeClr val="tx1"/>
                </a:solidFill>
                <a:effectLst/>
                <a:latin typeface="Arial" panose="020B0604020202020204" pitchFamily="34" charset="0"/>
                <a:cs typeface="Arial" panose="020B0604020202020204" pitchFamily="34" charset="0"/>
              </a:rPr>
              <a:t>for Veterans than ever before, both inside VA and outside VA</a:t>
            </a:r>
            <a:r>
              <a:rPr lang="en-US" sz="1400" b="1" kern="1200" dirty="0" smtClean="0">
                <a:solidFill>
                  <a:schemeClr val="tx1"/>
                </a:solidFill>
                <a:effectLst/>
                <a:latin typeface="Arial" panose="020B0604020202020204" pitchFamily="34" charset="0"/>
                <a:cs typeface="Arial" panose="020B0604020202020204" pitchFamily="34" charset="0"/>
              </a:rPr>
              <a:t>.</a:t>
            </a:r>
          </a:p>
          <a:p>
            <a:r>
              <a:rPr lang="en-US" sz="1400" b="1" kern="1200" dirty="0" smtClean="0">
                <a:solidFill>
                  <a:schemeClr val="tx1"/>
                </a:solidFill>
                <a:effectLst/>
                <a:latin typeface="Arial" panose="020B0604020202020204" pitchFamily="34" charset="0"/>
                <a:cs typeface="Arial" panose="020B0604020202020204" pitchFamily="34" charset="0"/>
              </a:rPr>
              <a:t> </a:t>
            </a:r>
          </a:p>
          <a:p>
            <a:r>
              <a:rPr lang="en-US" sz="1400" b="1" kern="1200" dirty="0" smtClean="0">
                <a:solidFill>
                  <a:schemeClr val="tx1"/>
                </a:solidFill>
                <a:effectLst/>
                <a:latin typeface="Arial" panose="020B0604020202020204" pitchFamily="34" charset="0"/>
                <a:cs typeface="Arial" panose="020B0604020202020204" pitchFamily="34" charset="0"/>
              </a:rPr>
              <a:t>To meet the immediate demand for access, we’ve taken the following actions:</a:t>
            </a:r>
            <a:r>
              <a:rPr lang="en-US" sz="1400" b="1" kern="1200" baseline="0" dirty="0" smtClean="0">
                <a:solidFill>
                  <a:schemeClr val="tx1"/>
                </a:solidFill>
                <a:effectLst/>
                <a:latin typeface="Arial" panose="020B0604020202020204" pitchFamily="34" charset="0"/>
                <a:cs typeface="Arial" panose="020B0604020202020204" pitchFamily="34" charset="0"/>
              </a:rPr>
              <a:t> </a:t>
            </a:r>
            <a:endParaRPr lang="en-US" sz="1400" b="1" kern="1200" dirty="0" smtClean="0">
              <a:solidFill>
                <a:schemeClr val="tx1"/>
              </a:solidFill>
              <a:effectLst/>
              <a:latin typeface="Arial" panose="020B0604020202020204" pitchFamily="34" charset="0"/>
              <a:cs typeface="Arial" panose="020B0604020202020204" pitchFamily="34" charset="0"/>
            </a:endParaRPr>
          </a:p>
          <a:p>
            <a:pPr marL="0" lvl="0" indent="0">
              <a:spcAft>
                <a:spcPts val="600"/>
              </a:spcAft>
              <a:buFont typeface="Arial" panose="020B0604020202020204" pitchFamily="34" charset="0"/>
              <a:buNone/>
            </a:pPr>
            <a:endParaRPr lang="en-US" sz="1400" b="1" dirty="0" smtClean="0">
              <a:latin typeface="Arial" panose="020B0604020202020204" pitchFamily="34" charset="0"/>
              <a:cs typeface="Arial" panose="020B0604020202020204" pitchFamily="34" charset="0"/>
            </a:endParaRPr>
          </a:p>
          <a:p>
            <a:pPr marL="342900" lvl="0" indent="-342900">
              <a:spcAft>
                <a:spcPts val="600"/>
              </a:spcAft>
              <a:buFont typeface="Arial" panose="020B0604020202020204" pitchFamily="34" charset="0"/>
              <a:buChar char="•"/>
            </a:pPr>
            <a:r>
              <a:rPr lang="en-US" sz="1400" b="1" dirty="0" smtClean="0">
                <a:solidFill>
                  <a:srgbClr val="C00000"/>
                </a:solidFill>
                <a:latin typeface="Arial" panose="020B0604020202020204" pitchFamily="34" charset="0"/>
                <a:cs typeface="Arial" panose="020B0604020202020204" pitchFamily="34" charset="0"/>
              </a:rPr>
              <a:t>Extended</a:t>
            </a:r>
            <a:r>
              <a:rPr lang="en-US" sz="1400" b="1" baseline="0" dirty="0" smtClean="0">
                <a:solidFill>
                  <a:srgbClr val="C00000"/>
                </a:solidFill>
                <a:latin typeface="Arial" panose="020B0604020202020204" pitchFamily="34" charset="0"/>
                <a:cs typeface="Arial" panose="020B0604020202020204" pitchFamily="34" charset="0"/>
              </a:rPr>
              <a:t> hours: </a:t>
            </a:r>
            <a:r>
              <a:rPr lang="en-US" sz="1400" b="1" dirty="0" smtClean="0">
                <a:solidFill>
                  <a:srgbClr val="C00000"/>
                </a:solidFill>
                <a:latin typeface="Arial" panose="020B0604020202020204" pitchFamily="34" charset="0"/>
                <a:cs typeface="Arial" panose="020B0604020202020204" pitchFamily="34" charset="0"/>
              </a:rPr>
              <a:t>880,000 appointments </a:t>
            </a:r>
            <a:r>
              <a:rPr lang="en-US" sz="1400" b="1" dirty="0" smtClean="0">
                <a:latin typeface="Arial" panose="020B0604020202020204" pitchFamily="34" charset="0"/>
                <a:cs typeface="Arial" panose="020B0604020202020204" pitchFamily="34" charset="0"/>
              </a:rPr>
              <a:t>completed during extended hours (evenings</a:t>
            </a:r>
            <a:r>
              <a:rPr lang="en-US" sz="1400" b="1" baseline="0" dirty="0" smtClean="0">
                <a:latin typeface="Arial" panose="020B0604020202020204" pitchFamily="34" charset="0"/>
                <a:cs typeface="Arial" panose="020B0604020202020204" pitchFamily="34" charset="0"/>
              </a:rPr>
              <a:t> &amp; weekends). </a:t>
            </a:r>
            <a:endParaRPr lang="en-US" sz="1400" b="1" dirty="0" smtClean="0">
              <a:latin typeface="Arial" panose="020B0604020202020204" pitchFamily="34" charset="0"/>
              <a:cs typeface="Arial" panose="020B0604020202020204" pitchFamily="34" charset="0"/>
            </a:endParaRPr>
          </a:p>
          <a:p>
            <a:pPr marL="342900" lvl="0" indent="-342900">
              <a:spcAft>
                <a:spcPts val="600"/>
              </a:spcAft>
              <a:buFont typeface="Arial" panose="020B0604020202020204" pitchFamily="34" charset="0"/>
              <a:buChar char="•"/>
            </a:pPr>
            <a:r>
              <a:rPr lang="en-US" sz="1400" b="1" dirty="0" smtClean="0">
                <a:solidFill>
                  <a:srgbClr val="C00000"/>
                </a:solidFill>
                <a:latin typeface="Arial" panose="020B0604020202020204" pitchFamily="34" charset="0"/>
                <a:cs typeface="Arial" panose="020B0604020202020204" pitchFamily="34" charset="0"/>
              </a:rPr>
              <a:t>45% increase </a:t>
            </a:r>
            <a:r>
              <a:rPr lang="en-US" sz="1400" b="1" dirty="0" smtClean="0">
                <a:latin typeface="Arial" panose="020B0604020202020204" pitchFamily="34" charset="0"/>
                <a:cs typeface="Arial" panose="020B0604020202020204" pitchFamily="34" charset="0"/>
              </a:rPr>
              <a:t>in authorizations for non-VA care</a:t>
            </a:r>
          </a:p>
          <a:p>
            <a:pPr marL="342900" marR="0" indent="-342900" algn="l" defTabSz="457200" rtl="0" eaLnBrk="1" fontAlgn="auto" latinLnBrk="0" hangingPunct="1">
              <a:lnSpc>
                <a:spcPct val="100000"/>
              </a:lnSpc>
              <a:spcBef>
                <a:spcPts val="0"/>
              </a:spcBef>
              <a:spcAft>
                <a:spcPts val="1200"/>
              </a:spcAft>
              <a:buClrTx/>
              <a:buSzTx/>
              <a:buFont typeface="Arial" panose="020B0604020202020204" pitchFamily="34" charset="0"/>
              <a:buChar char="•"/>
              <a:tabLst/>
              <a:defRPr/>
            </a:pPr>
            <a:r>
              <a:rPr lang="en-US" sz="1400" b="1" dirty="0" smtClean="0">
                <a:latin typeface="Arial" panose="020B0604020202020204" pitchFamily="34" charset="0"/>
                <a:cs typeface="Arial" panose="020B0604020202020204" pitchFamily="34" charset="0"/>
              </a:rPr>
              <a:t>Activated 93 buildings to add </a:t>
            </a:r>
            <a:r>
              <a:rPr lang="en-US" sz="1400" b="1" dirty="0" smtClean="0">
                <a:solidFill>
                  <a:srgbClr val="C00000"/>
                </a:solidFill>
                <a:latin typeface="Arial" panose="020B0604020202020204" pitchFamily="34" charset="0"/>
                <a:cs typeface="Arial" panose="020B0604020202020204" pitchFamily="34" charset="0"/>
              </a:rPr>
              <a:t>1.4 million square feet </a:t>
            </a:r>
            <a:r>
              <a:rPr lang="en-US" sz="1400" b="1" dirty="0" smtClean="0">
                <a:latin typeface="Arial" panose="020B0604020202020204" pitchFamily="34" charset="0"/>
                <a:cs typeface="Arial" panose="020B0604020202020204" pitchFamily="34" charset="0"/>
              </a:rPr>
              <a:t>of space for health-related use </a:t>
            </a:r>
          </a:p>
          <a:p>
            <a:pPr marL="342900" indent="-342900">
              <a:spcAft>
                <a:spcPts val="1200"/>
              </a:spcAft>
              <a:buFont typeface="Arial" panose="020B0604020202020204" pitchFamily="34" charset="0"/>
              <a:buChar char="•"/>
            </a:pPr>
            <a:r>
              <a:rPr lang="en-US" sz="1400" b="1" dirty="0" smtClean="0">
                <a:latin typeface="Arial" panose="020B0604020202020204" pitchFamily="34" charset="0"/>
                <a:cs typeface="Arial" panose="020B0604020202020204" pitchFamily="34" charset="0"/>
              </a:rPr>
              <a:t>Stepped up recruiting of new personnel: 38,000 hired in the past 10 months</a:t>
            </a:r>
            <a:r>
              <a:rPr lang="en-US" sz="1400" b="1" baseline="0" dirty="0" smtClean="0">
                <a:latin typeface="Arial" panose="020B0604020202020204" pitchFamily="34" charset="0"/>
                <a:cs typeface="Arial" panose="020B0604020202020204" pitchFamily="34" charset="0"/>
              </a:rPr>
              <a:t> — n</a:t>
            </a:r>
            <a:r>
              <a:rPr lang="en-US" sz="1400" b="1" dirty="0" smtClean="0">
                <a:latin typeface="Arial" panose="020B0604020202020204" pitchFamily="34" charset="0"/>
                <a:cs typeface="Arial" panose="020B0604020202020204" pitchFamily="34" charset="0"/>
              </a:rPr>
              <a:t>et increase of </a:t>
            </a:r>
            <a:r>
              <a:rPr lang="en-US" sz="1400" b="1" dirty="0" smtClean="0">
                <a:solidFill>
                  <a:srgbClr val="C00000"/>
                </a:solidFill>
                <a:latin typeface="Arial" panose="020B0604020202020204" pitchFamily="34" charset="0"/>
                <a:cs typeface="Arial" panose="020B0604020202020204" pitchFamily="34" charset="0"/>
              </a:rPr>
              <a:t>11,000 VHA employees, including</a:t>
            </a:r>
            <a:r>
              <a:rPr lang="en-US" sz="1400" b="1" dirty="0" smtClean="0">
                <a:latin typeface="Arial" panose="020B0604020202020204" pitchFamily="34" charset="0"/>
                <a:cs typeface="Arial" panose="020B0604020202020204" pitchFamily="34" charset="0"/>
              </a:rPr>
              <a:t>: </a:t>
            </a:r>
          </a:p>
          <a:p>
            <a:pPr marL="800100" lvl="1" indent="-342900">
              <a:spcAft>
                <a:spcPts val="1200"/>
              </a:spcAft>
              <a:buFont typeface="Arial" panose="020B0604020202020204" pitchFamily="34" charset="0"/>
              <a:buChar char="•"/>
            </a:pPr>
            <a:r>
              <a:rPr lang="en-US" sz="1400" b="1" dirty="0" smtClean="0">
                <a:latin typeface="Arial" panose="020B0604020202020204" pitchFamily="34" charset="0"/>
                <a:cs typeface="Arial" panose="020B0604020202020204" pitchFamily="34" charset="0"/>
              </a:rPr>
              <a:t>970 more physicians </a:t>
            </a:r>
          </a:p>
          <a:p>
            <a:pPr marL="800100" lvl="1" indent="-342900">
              <a:spcAft>
                <a:spcPts val="1200"/>
              </a:spcAft>
              <a:buFont typeface="Arial" panose="020B0604020202020204" pitchFamily="34" charset="0"/>
              <a:buChar char="•"/>
            </a:pPr>
            <a:r>
              <a:rPr lang="en-US" sz="1400" b="1" dirty="0" smtClean="0">
                <a:latin typeface="Arial" panose="020B0604020202020204" pitchFamily="34" charset="0"/>
                <a:cs typeface="Arial" panose="020B0604020202020204" pitchFamily="34" charset="0"/>
              </a:rPr>
              <a:t>2,100 more nurses</a:t>
            </a: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1" dirty="0" smtClean="0">
              <a:latin typeface="Arial" panose="020B0604020202020204" pitchFamily="34" charset="0"/>
              <a:cs typeface="Arial" panose="020B0604020202020204" pitchFamily="34" charset="0"/>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1" dirty="0" smtClean="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702D9CBD-B5BD-4944-9D29-307B3190BD3D}" type="slidenum">
              <a:rPr lang="en-US" smtClean="0"/>
              <a:pPr/>
              <a:t>15</a:t>
            </a:fld>
            <a:endParaRPr lang="en-US"/>
          </a:p>
        </p:txBody>
      </p:sp>
    </p:spTree>
    <p:extLst>
      <p:ext uri="{BB962C8B-B14F-4D97-AF65-F5344CB8AC3E}">
        <p14:creationId xmlns:p14="http://schemas.microsoft.com/office/powerpoint/2010/main" val="263124045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1100" y="304800"/>
            <a:ext cx="4648200" cy="3486150"/>
          </a:xfrm>
        </p:spPr>
      </p:sp>
      <p:sp>
        <p:nvSpPr>
          <p:cNvPr id="3" name="Notes Placeholder 2"/>
          <p:cNvSpPr>
            <a:spLocks noGrp="1"/>
          </p:cNvSpPr>
          <p:nvPr>
            <p:ph type="body" idx="1"/>
          </p:nvPr>
        </p:nvSpPr>
        <p:spPr>
          <a:xfrm>
            <a:off x="701040" y="3886200"/>
            <a:ext cx="5608320" cy="5069603"/>
          </a:xfrm>
        </p:spPr>
        <p:txBody>
          <a:bodyPr>
            <a:no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400" b="1" kern="1200" dirty="0" smtClean="0">
                <a:solidFill>
                  <a:schemeClr val="tx1"/>
                </a:solidFill>
                <a:effectLst/>
                <a:latin typeface="Arial" panose="020B0604020202020204" pitchFamily="34" charset="0"/>
                <a:cs typeface="Arial" panose="020B0604020202020204" pitchFamily="34" charset="0"/>
              </a:rPr>
              <a:t>We</a:t>
            </a:r>
            <a:r>
              <a:rPr lang="en-US" sz="1400" b="1" kern="1200" baseline="0" dirty="0" smtClean="0">
                <a:solidFill>
                  <a:schemeClr val="tx1"/>
                </a:solidFill>
                <a:effectLst/>
                <a:latin typeface="Arial" panose="020B0604020202020204" pitchFamily="34" charset="0"/>
                <a:cs typeface="Arial" panose="020B0604020202020204" pitchFamily="34" charset="0"/>
              </a:rPr>
              <a:t> are also providing </a:t>
            </a:r>
            <a:r>
              <a:rPr lang="en-US" sz="1400" b="1" kern="1200" baseline="0" dirty="0" smtClean="0">
                <a:solidFill>
                  <a:srgbClr val="C00000"/>
                </a:solidFill>
                <a:effectLst/>
                <a:latin typeface="Arial" panose="020B0604020202020204" pitchFamily="34" charset="0"/>
                <a:cs typeface="Arial" panose="020B0604020202020204" pitchFamily="34" charset="0"/>
              </a:rPr>
              <a:t>regular </a:t>
            </a:r>
            <a:r>
              <a:rPr lang="en-US" sz="1400" b="1" kern="1200" dirty="0" smtClean="0">
                <a:solidFill>
                  <a:srgbClr val="C00000"/>
                </a:solidFill>
                <a:effectLst/>
                <a:latin typeface="Arial" panose="020B0604020202020204" pitchFamily="34" charset="0"/>
                <a:cs typeface="Arial" panose="020B0604020202020204" pitchFamily="34" charset="0"/>
              </a:rPr>
              <a:t>updates </a:t>
            </a:r>
            <a:r>
              <a:rPr lang="en-US" sz="1400" b="1" kern="1200" dirty="0" smtClean="0">
                <a:solidFill>
                  <a:schemeClr val="tx1"/>
                </a:solidFill>
                <a:effectLst/>
                <a:latin typeface="Arial" panose="020B0604020202020204" pitchFamily="34" charset="0"/>
                <a:cs typeface="Arial" panose="020B0604020202020204" pitchFamily="34" charset="0"/>
              </a:rPr>
              <a:t>of patient access data, so you can see</a:t>
            </a:r>
            <a:r>
              <a:rPr lang="en-US" sz="1400" b="1" kern="1200" baseline="0" dirty="0" smtClean="0">
                <a:solidFill>
                  <a:schemeClr val="tx1"/>
                </a:solidFill>
                <a:effectLst/>
                <a:latin typeface="Arial" panose="020B0604020202020204" pitchFamily="34" charset="0"/>
                <a:cs typeface="Arial" panose="020B0604020202020204" pitchFamily="34" charset="0"/>
              </a:rPr>
              <a:t> how well we’re doing</a:t>
            </a:r>
            <a:r>
              <a:rPr lang="en-US" sz="1400" b="1" kern="1200" dirty="0" smtClean="0">
                <a:solidFill>
                  <a:schemeClr val="tx1"/>
                </a:solidFill>
                <a:effectLst/>
                <a:latin typeface="Arial" panose="020B0604020202020204" pitchFamily="34" charset="0"/>
                <a:cs typeface="Arial" panose="020B0604020202020204" pitchFamily="34" charset="0"/>
              </a:rPr>
              <a:t>. No private health</a:t>
            </a:r>
            <a:r>
              <a:rPr lang="en-US" sz="1400" b="1" kern="1200" baseline="0" dirty="0" smtClean="0">
                <a:solidFill>
                  <a:schemeClr val="tx1"/>
                </a:solidFill>
                <a:effectLst/>
                <a:latin typeface="Arial" panose="020B0604020202020204" pitchFamily="34" charset="0"/>
                <a:cs typeface="Arial" panose="020B0604020202020204" pitchFamily="34" charset="0"/>
              </a:rPr>
              <a:t> </a:t>
            </a:r>
            <a:r>
              <a:rPr lang="en-US" sz="1400" b="1" kern="1200" dirty="0" smtClean="0">
                <a:solidFill>
                  <a:schemeClr val="tx1"/>
                </a:solidFill>
                <a:effectLst/>
                <a:latin typeface="Arial" panose="020B0604020202020204" pitchFamily="34" charset="0"/>
                <a:cs typeface="Arial" panose="020B0604020202020204" pitchFamily="34" charset="0"/>
              </a:rPr>
              <a:t>system is doing this. No private</a:t>
            </a:r>
            <a:r>
              <a:rPr lang="en-US" sz="1400" b="1" kern="1200" baseline="0" dirty="0" smtClean="0">
                <a:solidFill>
                  <a:schemeClr val="tx1"/>
                </a:solidFill>
                <a:effectLst/>
                <a:latin typeface="Arial" panose="020B0604020202020204" pitchFamily="34" charset="0"/>
                <a:cs typeface="Arial" panose="020B0604020202020204" pitchFamily="34" charset="0"/>
              </a:rPr>
              <a:t> health system wants to be measured by appointment </a:t>
            </a:r>
            <a:r>
              <a:rPr lang="en-US" sz="1400" b="1" kern="1200" dirty="0" smtClean="0">
                <a:solidFill>
                  <a:schemeClr val="tx1"/>
                </a:solidFill>
                <a:effectLst/>
                <a:latin typeface="Arial" panose="020B0604020202020204" pitchFamily="34" charset="0"/>
                <a:cs typeface="Arial" panose="020B0604020202020204" pitchFamily="34" charset="0"/>
              </a:rPr>
              <a:t>wait times. This not an accepted industry practice,</a:t>
            </a:r>
            <a:r>
              <a:rPr lang="en-US" sz="1400" b="1" kern="1200" baseline="0" dirty="0" smtClean="0">
                <a:solidFill>
                  <a:schemeClr val="tx1"/>
                </a:solidFill>
                <a:effectLst/>
                <a:latin typeface="Arial" panose="020B0604020202020204" pitchFamily="34" charset="0"/>
                <a:cs typeface="Arial" panose="020B0604020202020204" pitchFamily="34" charset="0"/>
              </a:rPr>
              <a:t> but we’re doing it anyway</a:t>
            </a:r>
            <a:r>
              <a:rPr lang="en-US" sz="1400" b="1" kern="1200" dirty="0" smtClean="0">
                <a:solidFill>
                  <a:schemeClr val="tx1"/>
                </a:solidFill>
                <a:effectLst/>
                <a:latin typeface="Arial" panose="020B0604020202020204" pitchFamily="34" charset="0"/>
                <a:cs typeface="Arial" panose="020B0604020202020204" pitchFamily="34" charset="0"/>
              </a:rPr>
              <a:t>.</a:t>
            </a:r>
          </a:p>
          <a:p>
            <a:r>
              <a:rPr lang="en-US" sz="1400" b="1" kern="1200" dirty="0" smtClean="0">
                <a:solidFill>
                  <a:schemeClr val="tx1"/>
                </a:solidFill>
                <a:effectLst/>
                <a:latin typeface="Arial" panose="020B0604020202020204" pitchFamily="34" charset="0"/>
                <a:cs typeface="Arial" panose="020B0604020202020204" pitchFamily="34" charset="0"/>
              </a:rPr>
              <a:t> </a:t>
            </a:r>
          </a:p>
          <a:p>
            <a:r>
              <a:rPr lang="en-US" sz="1400" b="1" kern="1200" dirty="0" smtClean="0">
                <a:solidFill>
                  <a:schemeClr val="tx1"/>
                </a:solidFill>
                <a:effectLst/>
                <a:latin typeface="Arial" panose="020B0604020202020204" pitchFamily="34" charset="0"/>
                <a:cs typeface="Arial" panose="020B0604020202020204" pitchFamily="34" charset="0"/>
              </a:rPr>
              <a:t>Here are the results</a:t>
            </a:r>
            <a:r>
              <a:rPr lang="en-US" sz="1400" b="1" kern="1200" baseline="0" dirty="0" smtClean="0">
                <a:solidFill>
                  <a:schemeClr val="tx1"/>
                </a:solidFill>
                <a:effectLst/>
                <a:latin typeface="Arial" panose="020B0604020202020204" pitchFamily="34" charset="0"/>
                <a:cs typeface="Arial" panose="020B0604020202020204" pitchFamily="34" charset="0"/>
              </a:rPr>
              <a:t>: </a:t>
            </a:r>
          </a:p>
          <a:p>
            <a:pPr marL="342900" lvl="0" indent="-342900">
              <a:spcBef>
                <a:spcPts val="600"/>
              </a:spcBef>
              <a:spcAft>
                <a:spcPts val="600"/>
              </a:spcAft>
              <a:buFont typeface="Arial" panose="020B0604020202020204" pitchFamily="34" charset="0"/>
              <a:buChar char="•"/>
            </a:pPr>
            <a:r>
              <a:rPr lang="en-US" sz="1400" b="1" dirty="0" smtClean="0">
                <a:solidFill>
                  <a:srgbClr val="C00000"/>
                </a:solidFill>
                <a:latin typeface="Arial" panose="020B0604020202020204" pitchFamily="34" charset="0"/>
                <a:cs typeface="Arial" panose="020B0604020202020204" pitchFamily="34" charset="0"/>
              </a:rPr>
              <a:t>97</a:t>
            </a:r>
            <a:r>
              <a:rPr lang="en-US" sz="1400" b="1" dirty="0">
                <a:solidFill>
                  <a:srgbClr val="C00000"/>
                </a:solidFill>
                <a:latin typeface="Arial" panose="020B0604020202020204" pitchFamily="34" charset="0"/>
                <a:cs typeface="Arial" panose="020B0604020202020204" pitchFamily="34" charset="0"/>
              </a:rPr>
              <a:t>% of appointments</a:t>
            </a:r>
            <a:r>
              <a:rPr lang="en-US" sz="1400" b="1" dirty="0">
                <a:latin typeface="Arial" panose="020B0604020202020204" pitchFamily="34" charset="0"/>
                <a:cs typeface="Arial" panose="020B0604020202020204" pitchFamily="34" charset="0"/>
              </a:rPr>
              <a:t> in April 2015 completed within 30 days</a:t>
            </a:r>
            <a:r>
              <a:rPr lang="en-US" sz="1400" b="1" dirty="0">
                <a:solidFill>
                  <a:srgbClr val="C00000"/>
                </a:solidFill>
                <a:latin typeface="Arial" panose="020B0604020202020204" pitchFamily="34" charset="0"/>
                <a:cs typeface="Arial" panose="020B0604020202020204" pitchFamily="34" charset="0"/>
              </a:rPr>
              <a:t> </a:t>
            </a:r>
            <a:r>
              <a:rPr lang="en-US" sz="1400" b="1" dirty="0">
                <a:latin typeface="Arial" panose="020B0604020202020204" pitchFamily="34" charset="0"/>
                <a:cs typeface="Arial" panose="020B0604020202020204" pitchFamily="34" charset="0"/>
              </a:rPr>
              <a:t>of the Veteran’s preferred date.</a:t>
            </a:r>
          </a:p>
          <a:p>
            <a:pPr marL="1257300" lvl="2" indent="-342900">
              <a:spcBef>
                <a:spcPts val="600"/>
              </a:spcBef>
              <a:buFont typeface="Arial" panose="020B0604020202020204" pitchFamily="34" charset="0"/>
              <a:buChar char="•"/>
            </a:pPr>
            <a:r>
              <a:rPr lang="en-US" sz="1400" b="1" dirty="0">
                <a:solidFill>
                  <a:srgbClr val="C00000"/>
                </a:solidFill>
                <a:latin typeface="Arial" panose="020B0604020202020204" pitchFamily="34" charset="0"/>
                <a:cs typeface="Arial" panose="020B0604020202020204" pitchFamily="34" charset="0"/>
              </a:rPr>
              <a:t>88% within 7 days </a:t>
            </a:r>
          </a:p>
          <a:p>
            <a:pPr marL="1257300" lvl="2" indent="-342900">
              <a:spcAft>
                <a:spcPts val="600"/>
              </a:spcAft>
              <a:buFont typeface="Arial" panose="020B0604020202020204" pitchFamily="34" charset="0"/>
              <a:buChar char="•"/>
            </a:pPr>
            <a:r>
              <a:rPr lang="en-US" sz="1400" b="1" dirty="0">
                <a:solidFill>
                  <a:srgbClr val="C00000"/>
                </a:solidFill>
                <a:latin typeface="Arial" panose="020B0604020202020204" pitchFamily="34" charset="0"/>
                <a:cs typeface="Arial" panose="020B0604020202020204" pitchFamily="34" charset="0"/>
              </a:rPr>
              <a:t>20% in the same day</a:t>
            </a:r>
          </a:p>
          <a:p>
            <a:pPr marL="342900" lvl="0" indent="-342900">
              <a:spcBef>
                <a:spcPts val="600"/>
              </a:spcBef>
              <a:spcAft>
                <a:spcPts val="600"/>
              </a:spcAft>
              <a:buFont typeface="Arial" panose="020B0604020202020204" pitchFamily="34" charset="0"/>
              <a:buChar char="•"/>
            </a:pPr>
            <a:r>
              <a:rPr lang="en-US" sz="1400" b="1" dirty="0">
                <a:solidFill>
                  <a:srgbClr val="C00000"/>
                </a:solidFill>
                <a:latin typeface="Arial" panose="020B0604020202020204" pitchFamily="34" charset="0"/>
                <a:cs typeface="Arial" panose="020B0604020202020204" pitchFamily="34" charset="0"/>
              </a:rPr>
              <a:t>2.7 million </a:t>
            </a:r>
            <a:r>
              <a:rPr lang="en-US" sz="1400" b="1" u="sng" dirty="0">
                <a:solidFill>
                  <a:srgbClr val="C00000"/>
                </a:solidFill>
                <a:latin typeface="Arial" panose="020B0604020202020204" pitchFamily="34" charset="0"/>
                <a:cs typeface="Arial" panose="020B0604020202020204" pitchFamily="34" charset="0"/>
              </a:rPr>
              <a:t>more</a:t>
            </a:r>
            <a:r>
              <a:rPr lang="en-US" sz="1400" b="1" dirty="0">
                <a:solidFill>
                  <a:srgbClr val="C00000"/>
                </a:solidFill>
                <a:latin typeface="Arial" panose="020B0604020202020204" pitchFamily="34" charset="0"/>
                <a:cs typeface="Arial" panose="020B0604020202020204" pitchFamily="34" charset="0"/>
              </a:rPr>
              <a:t> appointments </a:t>
            </a:r>
            <a:r>
              <a:rPr lang="en-US" sz="1400" b="1" dirty="0">
                <a:latin typeface="Arial" panose="020B0604020202020204" pitchFamily="34" charset="0"/>
                <a:cs typeface="Arial" panose="020B0604020202020204" pitchFamily="34" charset="0"/>
              </a:rPr>
              <a:t>completed from June through April than in the same months the previous year — for a total of </a:t>
            </a:r>
            <a:r>
              <a:rPr lang="en-US" sz="1400" b="1" dirty="0">
                <a:solidFill>
                  <a:srgbClr val="C00000"/>
                </a:solidFill>
                <a:latin typeface="Arial" panose="020B0604020202020204" pitchFamily="34" charset="0"/>
                <a:cs typeface="Arial" panose="020B0604020202020204" pitchFamily="34" charset="0"/>
              </a:rPr>
              <a:t>51.8 million</a:t>
            </a:r>
            <a:r>
              <a:rPr lang="en-US" sz="1400" b="1" dirty="0">
                <a:latin typeface="Arial" panose="020B0604020202020204" pitchFamily="34" charset="0"/>
                <a:cs typeface="Arial" panose="020B0604020202020204" pitchFamily="34" charset="0"/>
              </a:rPr>
              <a:t>.</a:t>
            </a:r>
          </a:p>
          <a:p>
            <a:pPr marL="342900" lvl="0" indent="-342900">
              <a:spcBef>
                <a:spcPts val="600"/>
              </a:spcBef>
              <a:spcAft>
                <a:spcPts val="600"/>
              </a:spcAft>
              <a:buFont typeface="Arial" panose="020B0604020202020204" pitchFamily="34" charset="0"/>
              <a:buChar char="•"/>
            </a:pPr>
            <a:r>
              <a:rPr lang="en-US" sz="1400" b="1" dirty="0">
                <a:latin typeface="Arial" panose="020B0604020202020204" pitchFamily="34" charset="0"/>
                <a:cs typeface="Arial" panose="020B0604020202020204" pitchFamily="34" charset="0"/>
              </a:rPr>
              <a:t>Average wait time: </a:t>
            </a:r>
          </a:p>
          <a:p>
            <a:pPr marL="1257300" lvl="2" indent="-342900">
              <a:spcBef>
                <a:spcPts val="400"/>
              </a:spcBef>
              <a:buFont typeface="Arial" panose="020B0604020202020204" pitchFamily="34" charset="0"/>
              <a:buChar char="•"/>
            </a:pPr>
            <a:r>
              <a:rPr lang="en-US" sz="1400" b="1" dirty="0">
                <a:latin typeface="Arial" panose="020B0604020202020204" pitchFamily="34" charset="0"/>
                <a:cs typeface="Arial" panose="020B0604020202020204" pitchFamily="34" charset="0"/>
              </a:rPr>
              <a:t>Primary Care — </a:t>
            </a:r>
            <a:r>
              <a:rPr lang="en-US" sz="1400" b="1" dirty="0">
                <a:solidFill>
                  <a:srgbClr val="C00000"/>
                </a:solidFill>
                <a:latin typeface="Arial" panose="020B0604020202020204" pitchFamily="34" charset="0"/>
                <a:cs typeface="Arial" panose="020B0604020202020204" pitchFamily="34" charset="0"/>
              </a:rPr>
              <a:t>4 days</a:t>
            </a:r>
          </a:p>
          <a:p>
            <a:pPr marL="1257300" lvl="2" indent="-342900">
              <a:buFont typeface="Arial" panose="020B0604020202020204" pitchFamily="34" charset="0"/>
              <a:buChar char="•"/>
            </a:pPr>
            <a:r>
              <a:rPr lang="en-US" sz="1400" b="1" dirty="0">
                <a:latin typeface="Arial" panose="020B0604020202020204" pitchFamily="34" charset="0"/>
                <a:cs typeface="Arial" panose="020B0604020202020204" pitchFamily="34" charset="0"/>
              </a:rPr>
              <a:t>Specialty Care — </a:t>
            </a:r>
            <a:r>
              <a:rPr lang="en-US" sz="1400" b="1" dirty="0">
                <a:solidFill>
                  <a:srgbClr val="C00000"/>
                </a:solidFill>
                <a:latin typeface="Arial" panose="020B0604020202020204" pitchFamily="34" charset="0"/>
                <a:cs typeface="Arial" panose="020B0604020202020204" pitchFamily="34" charset="0"/>
              </a:rPr>
              <a:t>5 days</a:t>
            </a:r>
          </a:p>
          <a:p>
            <a:pPr marL="1257300" lvl="2" indent="-342900">
              <a:spcAft>
                <a:spcPts val="600"/>
              </a:spcAft>
              <a:buFont typeface="Arial" panose="020B0604020202020204" pitchFamily="34" charset="0"/>
              <a:buChar char="•"/>
            </a:pPr>
            <a:r>
              <a:rPr lang="en-US" sz="1400" b="1" dirty="0">
                <a:latin typeface="Arial" panose="020B0604020202020204" pitchFamily="34" charset="0"/>
                <a:cs typeface="Arial" panose="020B0604020202020204" pitchFamily="34" charset="0"/>
              </a:rPr>
              <a:t>Mental Health — </a:t>
            </a:r>
            <a:r>
              <a:rPr lang="en-US" sz="1400" b="1" dirty="0">
                <a:solidFill>
                  <a:srgbClr val="C00000"/>
                </a:solidFill>
                <a:latin typeface="Arial" panose="020B0604020202020204" pitchFamily="34" charset="0"/>
                <a:cs typeface="Arial" panose="020B0604020202020204" pitchFamily="34" charset="0"/>
              </a:rPr>
              <a:t>3 days</a:t>
            </a:r>
          </a:p>
          <a:p>
            <a:pPr marL="342900" lvl="0" indent="-342900">
              <a:spcAft>
                <a:spcPts val="1200"/>
              </a:spcAft>
              <a:buFont typeface="Arial" panose="020B0604020202020204" pitchFamily="34" charset="0"/>
              <a:buChar char="•"/>
            </a:pPr>
            <a:r>
              <a:rPr lang="en-US" sz="1400" b="1" dirty="0" smtClean="0">
                <a:solidFill>
                  <a:srgbClr val="C00000"/>
                </a:solidFill>
                <a:latin typeface="Arial" panose="020B0604020202020204" pitchFamily="34" charset="0"/>
                <a:cs typeface="Arial" panose="020B0604020202020204" pitchFamily="34" charset="0"/>
              </a:rPr>
              <a:t>55</a:t>
            </a:r>
            <a:r>
              <a:rPr lang="en-US" sz="1400" b="1" dirty="0" smtClean="0">
                <a:solidFill>
                  <a:srgbClr val="C00000"/>
                </a:solidFill>
                <a:latin typeface="Arial" panose="020B0604020202020204" pitchFamily="34" charset="0"/>
                <a:cs typeface="Arial" panose="020B0604020202020204" pitchFamily="34" charset="0"/>
              </a:rPr>
              <a:t>% reduction</a:t>
            </a:r>
            <a:r>
              <a:rPr lang="en-US" sz="1400" b="1" dirty="0" smtClean="0">
                <a:latin typeface="Arial" panose="020B0604020202020204" pitchFamily="34" charset="0"/>
                <a:cs typeface="Arial" panose="020B0604020202020204" pitchFamily="34" charset="0"/>
              </a:rPr>
              <a:t> in the Electronic Wait List</a:t>
            </a:r>
          </a:p>
          <a:p>
            <a:pPr lvl="0">
              <a:spcAft>
                <a:spcPts val="1200"/>
              </a:spcAft>
            </a:pPr>
            <a:endParaRPr lang="en-US" sz="1400" b="1" dirty="0" smtClean="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702D9CBD-B5BD-4944-9D29-307B3190BD3D}" type="slidenum">
              <a:rPr lang="en-US" smtClean="0"/>
              <a:pPr/>
              <a:t>16</a:t>
            </a:fld>
            <a:endParaRPr lang="en-US"/>
          </a:p>
        </p:txBody>
      </p:sp>
    </p:spTree>
    <p:extLst>
      <p:ext uri="{BB962C8B-B14F-4D97-AF65-F5344CB8AC3E}">
        <p14:creationId xmlns:p14="http://schemas.microsoft.com/office/powerpoint/2010/main" val="59266507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92213" y="493713"/>
            <a:ext cx="4649787" cy="3486150"/>
          </a:xfrm>
        </p:spPr>
      </p:sp>
      <p:sp>
        <p:nvSpPr>
          <p:cNvPr id="4" name="Slide Number Placeholder 3"/>
          <p:cNvSpPr>
            <a:spLocks noGrp="1"/>
          </p:cNvSpPr>
          <p:nvPr>
            <p:ph type="sldNum" sz="quarter" idx="10"/>
          </p:nvPr>
        </p:nvSpPr>
        <p:spPr/>
        <p:txBody>
          <a:bodyPr/>
          <a:lstStyle/>
          <a:p>
            <a:fld id="{702D9CBD-B5BD-4944-9D29-307B3190BD3D}" type="slidenum">
              <a:rPr lang="en-US" smtClean="0"/>
              <a:pPr/>
              <a:t>17</a:t>
            </a:fld>
            <a:endParaRPr lang="en-US"/>
          </a:p>
        </p:txBody>
      </p:sp>
      <p:sp>
        <p:nvSpPr>
          <p:cNvPr id="3" name="Notes Placeholder 2"/>
          <p:cNvSpPr>
            <a:spLocks noGrp="1"/>
          </p:cNvSpPr>
          <p:nvPr>
            <p:ph type="body" idx="1"/>
          </p:nvPr>
        </p:nvSpPr>
        <p:spPr>
          <a:xfrm>
            <a:off x="838200" y="4267200"/>
            <a:ext cx="5608320" cy="4419600"/>
          </a:xfrm>
        </p:spPr>
        <p:txBody>
          <a:bodyPr>
            <a:normAutofit/>
          </a:bodyPr>
          <a:lstStyle/>
          <a:p>
            <a:r>
              <a:rPr lang="en-US" sz="1300" b="1" dirty="0" smtClean="0">
                <a:latin typeface="Arial" panose="020B0604020202020204" pitchFamily="34" charset="0"/>
                <a:cs typeface="Arial" panose="020B0604020202020204" pitchFamily="34" charset="0"/>
              </a:rPr>
              <a:t>We are listening hard to what Veterans, Congress, employees, and VSOs are telling us.  What we hear drives us to an historic, department-wide transformation, changing VA’s culture, and making Veterans the center of everything we  do.  </a:t>
            </a:r>
          </a:p>
          <a:p>
            <a:endParaRPr lang="en-US" sz="1300" b="1" dirty="0" smtClean="0">
              <a:latin typeface="Arial" panose="020B0604020202020204" pitchFamily="34" charset="0"/>
              <a:cs typeface="Arial" panose="020B0604020202020204" pitchFamily="34" charset="0"/>
            </a:endParaRPr>
          </a:p>
          <a:p>
            <a:r>
              <a:rPr lang="en-US" sz="1300" b="1" dirty="0" smtClean="0">
                <a:latin typeface="Arial" panose="020B0604020202020204" pitchFamily="34" charset="0"/>
                <a:cs typeface="Arial" panose="020B0604020202020204" pitchFamily="34" charset="0"/>
              </a:rPr>
              <a:t>We call it </a:t>
            </a:r>
            <a:r>
              <a:rPr lang="en-US" sz="1300" b="1" i="1" dirty="0" err="1" smtClean="0">
                <a:latin typeface="Arial" panose="020B0604020202020204" pitchFamily="34" charset="0"/>
                <a:cs typeface="Arial" panose="020B0604020202020204" pitchFamily="34" charset="0"/>
              </a:rPr>
              <a:t>MyVA</a:t>
            </a:r>
            <a:r>
              <a:rPr lang="en-US" sz="1300" b="1" dirty="0" smtClean="0">
                <a:latin typeface="Arial" panose="020B0604020202020204" pitchFamily="34" charset="0"/>
                <a:cs typeface="Arial" panose="020B0604020202020204" pitchFamily="34" charset="0"/>
              </a:rPr>
              <a:t>, and it entails many organizational reforms to better unify the Department’s efforts on behalf of Veterans.</a:t>
            </a:r>
          </a:p>
          <a:p>
            <a:endParaRPr lang="en-US" sz="1300" b="1" dirty="0" smtClean="0">
              <a:latin typeface="Arial" panose="020B0604020202020204" pitchFamily="34" charset="0"/>
              <a:cs typeface="Arial" panose="020B0604020202020204" pitchFamily="34" charset="0"/>
            </a:endParaRPr>
          </a:p>
          <a:p>
            <a:pPr marL="800080" indent="-342891">
              <a:spcAft>
                <a:spcPts val="600"/>
              </a:spcAft>
              <a:buFont typeface="+mj-lt"/>
              <a:buAutoNum type="arabicPeriod"/>
            </a:pPr>
            <a:r>
              <a:rPr lang="en-US" sz="1300" b="1" dirty="0" smtClean="0">
                <a:latin typeface="Arial" panose="020B0604020202020204" pitchFamily="34" charset="0"/>
                <a:cs typeface="Arial" panose="020B0604020202020204" pitchFamily="34" charset="0"/>
              </a:rPr>
              <a:t>Improving the Veteran experience to be seamless, integrated, and responsive</a:t>
            </a:r>
          </a:p>
          <a:p>
            <a:pPr marL="800080" marR="0" indent="-342891" algn="l" defTabSz="457200" rtl="0" eaLnBrk="1" fontAlgn="auto" latinLnBrk="0" hangingPunct="1">
              <a:lnSpc>
                <a:spcPct val="100000"/>
              </a:lnSpc>
              <a:spcBef>
                <a:spcPts val="0"/>
              </a:spcBef>
              <a:spcAft>
                <a:spcPts val="600"/>
              </a:spcAft>
              <a:buClrTx/>
              <a:buSzTx/>
              <a:buFont typeface="+mj-lt"/>
              <a:buAutoNum type="arabicPeriod"/>
              <a:tabLst/>
              <a:defRPr/>
            </a:pPr>
            <a:r>
              <a:rPr lang="en-US" sz="1300" b="1" dirty="0" smtClean="0">
                <a:latin typeface="Arial" panose="020B0604020202020204" pitchFamily="34" charset="0"/>
                <a:cs typeface="Arial" panose="020B0604020202020204" pitchFamily="34" charset="0"/>
              </a:rPr>
              <a:t>Improving the employee experience, focusing on people and culture to better serve Veterans </a:t>
            </a:r>
          </a:p>
          <a:p>
            <a:pPr marL="800080" indent="-342891">
              <a:spcAft>
                <a:spcPts val="600"/>
              </a:spcAft>
              <a:buFont typeface="+mj-lt"/>
              <a:buAutoNum type="arabicPeriod"/>
            </a:pPr>
            <a:r>
              <a:rPr lang="en-US" sz="1300" b="1" dirty="0" smtClean="0">
                <a:latin typeface="Arial" panose="020B0604020202020204" pitchFamily="34" charset="0"/>
                <a:cs typeface="Arial" panose="020B0604020202020204" pitchFamily="34" charset="0"/>
              </a:rPr>
              <a:t>Improving our internal support services </a:t>
            </a:r>
          </a:p>
          <a:p>
            <a:pPr marL="800080" indent="-342891">
              <a:spcAft>
                <a:spcPts val="600"/>
              </a:spcAft>
              <a:buFont typeface="+mj-lt"/>
              <a:buAutoNum type="arabicPeriod"/>
            </a:pPr>
            <a:r>
              <a:rPr lang="en-US" sz="1300" b="1" dirty="0" smtClean="0">
                <a:latin typeface="Arial" panose="020B0604020202020204" pitchFamily="34" charset="0"/>
                <a:cs typeface="Arial" panose="020B0604020202020204" pitchFamily="34" charset="0"/>
              </a:rPr>
              <a:t>Establishing a culture of continuous improvement </a:t>
            </a:r>
          </a:p>
          <a:p>
            <a:pPr marL="800080" indent="-342891">
              <a:spcAft>
                <a:spcPts val="600"/>
              </a:spcAft>
              <a:buFont typeface="+mj-lt"/>
              <a:buAutoNum type="arabicPeriod"/>
            </a:pPr>
            <a:r>
              <a:rPr lang="en-US" sz="1300" b="1" dirty="0" smtClean="0">
                <a:latin typeface="Arial" panose="020B0604020202020204" pitchFamily="34" charset="0"/>
                <a:cs typeface="Arial" panose="020B0604020202020204" pitchFamily="34" charset="0"/>
              </a:rPr>
              <a:t>Enhancing strategic partnerships</a:t>
            </a:r>
          </a:p>
        </p:txBody>
      </p:sp>
    </p:spTree>
    <p:extLst>
      <p:ext uri="{BB962C8B-B14F-4D97-AF65-F5344CB8AC3E}">
        <p14:creationId xmlns:p14="http://schemas.microsoft.com/office/powerpoint/2010/main" val="195301255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92213" y="493713"/>
            <a:ext cx="4649787" cy="3486150"/>
          </a:xfrm>
        </p:spPr>
      </p:sp>
      <p:sp>
        <p:nvSpPr>
          <p:cNvPr id="4" name="Slide Number Placeholder 3"/>
          <p:cNvSpPr>
            <a:spLocks noGrp="1"/>
          </p:cNvSpPr>
          <p:nvPr>
            <p:ph type="sldNum" sz="quarter" idx="10"/>
          </p:nvPr>
        </p:nvSpPr>
        <p:spPr/>
        <p:txBody>
          <a:bodyPr/>
          <a:lstStyle/>
          <a:p>
            <a:fld id="{702D9CBD-B5BD-4944-9D29-307B3190BD3D}" type="slidenum">
              <a:rPr lang="en-US" smtClean="0"/>
              <a:pPr/>
              <a:t>18</a:t>
            </a:fld>
            <a:endParaRPr lang="en-US"/>
          </a:p>
        </p:txBody>
      </p:sp>
      <p:sp>
        <p:nvSpPr>
          <p:cNvPr id="3" name="Notes Placeholder 2"/>
          <p:cNvSpPr>
            <a:spLocks noGrp="1"/>
          </p:cNvSpPr>
          <p:nvPr>
            <p:ph type="body" idx="1"/>
          </p:nvPr>
        </p:nvSpPr>
        <p:spPr>
          <a:xfrm>
            <a:off x="838200" y="4267200"/>
            <a:ext cx="5608320" cy="4419600"/>
          </a:xfrm>
        </p:spPr>
        <p:txBody>
          <a:bodyPr>
            <a:normAutofit/>
          </a:bodyPr>
          <a:lstStyle/>
          <a:p>
            <a:r>
              <a:rPr lang="en-US" sz="1400" b="1" kern="1200" dirty="0" smtClean="0">
                <a:solidFill>
                  <a:schemeClr val="tx1"/>
                </a:solidFill>
                <a:effectLst/>
                <a:latin typeface="Arial" panose="020B0604020202020204" pitchFamily="34" charset="0"/>
                <a:cs typeface="Arial" panose="020B0604020202020204" pitchFamily="34" charset="0"/>
              </a:rPr>
              <a:t>We’re making progress on all five objectives. Here are just a few examples. </a:t>
            </a:r>
          </a:p>
          <a:p>
            <a:r>
              <a:rPr lang="en-US" sz="1400" b="1" kern="1200" dirty="0" smtClean="0">
                <a:solidFill>
                  <a:schemeClr val="tx1"/>
                </a:solidFill>
                <a:effectLst/>
                <a:latin typeface="Arial" panose="020B0604020202020204" pitchFamily="34" charset="0"/>
                <a:cs typeface="Arial" panose="020B0604020202020204" pitchFamily="34" charset="0"/>
              </a:rPr>
              <a:t> </a:t>
            </a:r>
          </a:p>
          <a:p>
            <a:r>
              <a:rPr lang="en-US" sz="1400" b="1" kern="1200" dirty="0" smtClean="0">
                <a:solidFill>
                  <a:schemeClr val="tx1"/>
                </a:solidFill>
                <a:effectLst/>
                <a:latin typeface="Arial" panose="020B0604020202020204" pitchFamily="34" charset="0"/>
                <a:cs typeface="Arial" panose="020B0604020202020204" pitchFamily="34" charset="0"/>
              </a:rPr>
              <a:t>There’s so much more I could tell you about if we had time — more that we’ve accomplished and more we will accomplish in coming months — and it all proves the value of </a:t>
            </a:r>
            <a:r>
              <a:rPr lang="en-US" sz="1400" b="1" kern="1200" dirty="0" err="1" smtClean="0">
                <a:solidFill>
                  <a:schemeClr val="tx1"/>
                </a:solidFill>
                <a:effectLst/>
                <a:latin typeface="Arial" panose="020B0604020202020204" pitchFamily="34" charset="0"/>
                <a:cs typeface="Arial" panose="020B0604020202020204" pitchFamily="34" charset="0"/>
              </a:rPr>
              <a:t>MyVA</a:t>
            </a:r>
            <a:r>
              <a:rPr lang="en-US" sz="1400" b="1" kern="1200" dirty="0" smtClean="0">
                <a:solidFill>
                  <a:schemeClr val="tx1"/>
                </a:solidFill>
                <a:effectLst/>
                <a:latin typeface="Arial" panose="020B0604020202020204" pitchFamily="34" charset="0"/>
                <a:cs typeface="Arial" panose="020B0604020202020204" pitchFamily="34" charset="0"/>
              </a:rPr>
              <a:t>. </a:t>
            </a:r>
          </a:p>
          <a:p>
            <a:endParaRPr lang="en-US" sz="1400" b="1" dirty="0">
              <a:latin typeface="Arial" panose="020B0604020202020204" pitchFamily="34" charset="0"/>
              <a:cs typeface="Arial" panose="020B0604020202020204" pitchFamily="34" charset="0"/>
            </a:endParaRPr>
          </a:p>
          <a:p>
            <a:r>
              <a:rPr lang="en-US" sz="1400" b="1" kern="1200" dirty="0" smtClean="0">
                <a:solidFill>
                  <a:schemeClr val="tx1"/>
                </a:solidFill>
                <a:effectLst/>
                <a:latin typeface="Arial" panose="020B0604020202020204" pitchFamily="34" charset="0"/>
                <a:cs typeface="Arial" panose="020B0604020202020204" pitchFamily="34" charset="0"/>
              </a:rPr>
              <a:t>It’s real.  It’s happening.  It’s making a positive difference in the lives of the Veterans and families we serve, as well as in the lives of your fellow VA employees. </a:t>
            </a:r>
          </a:p>
          <a:p>
            <a:r>
              <a:rPr lang="en-US" sz="1400" b="1" kern="1200" dirty="0" smtClean="0">
                <a:solidFill>
                  <a:schemeClr val="tx1"/>
                </a:solidFill>
                <a:effectLst/>
                <a:latin typeface="Arial" panose="020B0604020202020204" pitchFamily="34" charset="0"/>
                <a:cs typeface="Arial" panose="020B0604020202020204" pitchFamily="34" charset="0"/>
              </a:rPr>
              <a:t> </a:t>
            </a:r>
          </a:p>
          <a:p>
            <a:r>
              <a:rPr lang="en-US" sz="1400" b="1" kern="1200" dirty="0" smtClean="0">
                <a:solidFill>
                  <a:schemeClr val="tx1"/>
                </a:solidFill>
                <a:effectLst/>
                <a:latin typeface="Arial" panose="020B0604020202020204" pitchFamily="34" charset="0"/>
                <a:cs typeface="Arial" panose="020B0604020202020204" pitchFamily="34" charset="0"/>
              </a:rPr>
              <a:t>We’re listening to Veterans more, we’re listening to employees more, and together we are making lasting improvements at VA, so that in the future both Veterans </a:t>
            </a:r>
            <a:r>
              <a:rPr lang="en-US" sz="1400" b="1" u="sng" kern="1200" dirty="0" smtClean="0">
                <a:solidFill>
                  <a:schemeClr val="tx1"/>
                </a:solidFill>
                <a:effectLst/>
                <a:latin typeface="Arial" panose="020B0604020202020204" pitchFamily="34" charset="0"/>
                <a:cs typeface="Arial" panose="020B0604020202020204" pitchFamily="34" charset="0"/>
              </a:rPr>
              <a:t>and</a:t>
            </a:r>
            <a:r>
              <a:rPr lang="en-US" sz="1400" b="1" kern="1200" dirty="0" smtClean="0">
                <a:solidFill>
                  <a:schemeClr val="tx1"/>
                </a:solidFill>
                <a:effectLst/>
                <a:latin typeface="Arial" panose="020B0604020202020204" pitchFamily="34" charset="0"/>
                <a:cs typeface="Arial" panose="020B0604020202020204" pitchFamily="34" charset="0"/>
              </a:rPr>
              <a:t> </a:t>
            </a:r>
            <a:r>
              <a:rPr lang="en-US" sz="1400" b="1" u="sng" kern="1200" dirty="0" smtClean="0">
                <a:solidFill>
                  <a:schemeClr val="tx1"/>
                </a:solidFill>
                <a:effectLst/>
                <a:latin typeface="Arial" panose="020B0604020202020204" pitchFamily="34" charset="0"/>
                <a:cs typeface="Arial" panose="020B0604020202020204" pitchFamily="34" charset="0"/>
              </a:rPr>
              <a:t>employees</a:t>
            </a:r>
            <a:r>
              <a:rPr lang="en-US" sz="1400" b="1" kern="1200" dirty="0" smtClean="0">
                <a:solidFill>
                  <a:schemeClr val="tx1"/>
                </a:solidFill>
                <a:effectLst/>
                <a:latin typeface="Arial" panose="020B0604020202020204" pitchFamily="34" charset="0"/>
                <a:cs typeface="Arial" panose="020B0604020202020204" pitchFamily="34" charset="0"/>
              </a:rPr>
              <a:t> will say with pride, “That’s my VA.” </a:t>
            </a:r>
          </a:p>
          <a:p>
            <a:endParaRPr lang="en-US" sz="1300" b="1" dirty="0" smtClean="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44546072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77925" y="246063"/>
            <a:ext cx="4573588" cy="3429000"/>
          </a:xfrm>
        </p:spPr>
      </p:sp>
      <p:sp>
        <p:nvSpPr>
          <p:cNvPr id="3" name="Notes Placeholder 2"/>
          <p:cNvSpPr>
            <a:spLocks noGrp="1"/>
          </p:cNvSpPr>
          <p:nvPr>
            <p:ph type="body" idx="1"/>
          </p:nvPr>
        </p:nvSpPr>
        <p:spPr>
          <a:xfrm>
            <a:off x="623147" y="3962692"/>
            <a:ext cx="5853856" cy="4495508"/>
          </a:xfrm>
        </p:spPr>
        <p:txBody>
          <a:bodyPr>
            <a:normAutofit/>
          </a:bodyPr>
          <a:lstStyle/>
          <a:p>
            <a:r>
              <a:rPr lang="en-US" sz="1400" b="1" dirty="0" smtClean="0">
                <a:solidFill>
                  <a:srgbClr val="C00000"/>
                </a:solidFill>
                <a:latin typeface="Arial" panose="020B0604020202020204" pitchFamily="34" charset="0"/>
                <a:cs typeface="Arial" panose="020B0604020202020204" pitchFamily="34" charset="0"/>
              </a:rPr>
              <a:t>Of course, to </a:t>
            </a:r>
            <a:r>
              <a:rPr lang="en-US" sz="1400" b="1" dirty="0">
                <a:solidFill>
                  <a:srgbClr val="C00000"/>
                </a:solidFill>
                <a:latin typeface="Arial" panose="020B0604020202020204" pitchFamily="34" charset="0"/>
                <a:cs typeface="Arial" panose="020B0604020202020204" pitchFamily="34" charset="0"/>
              </a:rPr>
              <a:t>meet challenges </a:t>
            </a:r>
            <a:r>
              <a:rPr lang="en-US" sz="1400" b="1" dirty="0" smtClean="0">
                <a:solidFill>
                  <a:srgbClr val="C00000"/>
                </a:solidFill>
                <a:latin typeface="Arial" panose="020B0604020202020204" pitchFamily="34" charset="0"/>
                <a:cs typeface="Arial" panose="020B0604020202020204" pitchFamily="34" charset="0"/>
              </a:rPr>
              <a:t>of the </a:t>
            </a:r>
            <a:r>
              <a:rPr lang="en-US" sz="1400" b="1" dirty="0">
                <a:solidFill>
                  <a:srgbClr val="C00000"/>
                </a:solidFill>
                <a:latin typeface="Arial" panose="020B0604020202020204" pitchFamily="34" charset="0"/>
                <a:cs typeface="Arial" panose="020B0604020202020204" pitchFamily="34" charset="0"/>
              </a:rPr>
              <a:t>21</a:t>
            </a:r>
            <a:r>
              <a:rPr lang="en-US" sz="1400" b="1" baseline="30000" dirty="0">
                <a:solidFill>
                  <a:srgbClr val="C00000"/>
                </a:solidFill>
                <a:latin typeface="Arial" panose="020B0604020202020204" pitchFamily="34" charset="0"/>
                <a:cs typeface="Arial" panose="020B0604020202020204" pitchFamily="34" charset="0"/>
              </a:rPr>
              <a:t>st</a:t>
            </a:r>
            <a:r>
              <a:rPr lang="en-US" sz="1400" b="1" dirty="0">
                <a:solidFill>
                  <a:srgbClr val="C00000"/>
                </a:solidFill>
                <a:latin typeface="Arial" panose="020B0604020202020204" pitchFamily="34" charset="0"/>
                <a:cs typeface="Arial" panose="020B0604020202020204" pitchFamily="34" charset="0"/>
              </a:rPr>
              <a:t> </a:t>
            </a:r>
            <a:r>
              <a:rPr lang="en-US" sz="1400" b="1" dirty="0" smtClean="0">
                <a:solidFill>
                  <a:srgbClr val="C00000"/>
                </a:solidFill>
                <a:latin typeface="Arial" panose="020B0604020202020204" pitchFamily="34" charset="0"/>
                <a:cs typeface="Arial" panose="020B0604020202020204" pitchFamily="34" charset="0"/>
              </a:rPr>
              <a:t>century, VA will need adequate funding. </a:t>
            </a:r>
          </a:p>
          <a:p>
            <a:endParaRPr lang="en-US" sz="1400" b="1" dirty="0">
              <a:latin typeface="Arial" panose="020B0604020202020204" pitchFamily="34" charset="0"/>
              <a:cs typeface="Arial" panose="020B0604020202020204" pitchFamily="34" charset="0"/>
            </a:endParaRPr>
          </a:p>
          <a:p>
            <a:r>
              <a:rPr lang="en-US" sz="1400" b="1" dirty="0" smtClean="0">
                <a:latin typeface="Arial" panose="020B0604020202020204" pitchFamily="34" charset="0"/>
                <a:cs typeface="Arial" panose="020B0604020202020204" pitchFamily="34" charset="0"/>
              </a:rPr>
              <a:t>The President’s 2016 budget request will provide the funding we need:  $</a:t>
            </a:r>
            <a:r>
              <a:rPr lang="en-US" sz="1400" b="1" dirty="0" smtClean="0">
                <a:solidFill>
                  <a:srgbClr val="C00000"/>
                </a:solidFill>
                <a:latin typeface="Arial" panose="020B0604020202020204" pitchFamily="34" charset="0"/>
                <a:cs typeface="Arial" panose="020B0604020202020204" pitchFamily="34" charset="0"/>
              </a:rPr>
              <a:t>168.8</a:t>
            </a:r>
            <a:r>
              <a:rPr lang="en-US" sz="1400" b="1" dirty="0" smtClean="0">
                <a:latin typeface="Arial" panose="020B0604020202020204" pitchFamily="34" charset="0"/>
                <a:cs typeface="Arial" panose="020B0604020202020204" pitchFamily="34" charset="0"/>
              </a:rPr>
              <a:t> billion — $</a:t>
            </a:r>
            <a:r>
              <a:rPr lang="en-US" sz="1400" b="1" dirty="0" smtClean="0">
                <a:solidFill>
                  <a:srgbClr val="C00000"/>
                </a:solidFill>
                <a:latin typeface="Arial" panose="020B0604020202020204" pitchFamily="34" charset="0"/>
                <a:cs typeface="Arial" panose="020B0604020202020204" pitchFamily="34" charset="0"/>
              </a:rPr>
              <a:t>73.5</a:t>
            </a:r>
            <a:r>
              <a:rPr lang="en-US" sz="1400" b="1" dirty="0" smtClean="0">
                <a:latin typeface="Arial" panose="020B0604020202020204" pitchFamily="34" charset="0"/>
                <a:cs typeface="Arial" panose="020B0604020202020204" pitchFamily="34" charset="0"/>
              </a:rPr>
              <a:t> billion in discretionary funds, and $</a:t>
            </a:r>
            <a:r>
              <a:rPr lang="en-US" sz="1400" b="1" dirty="0" smtClean="0">
                <a:solidFill>
                  <a:srgbClr val="C00000"/>
                </a:solidFill>
                <a:latin typeface="Arial" panose="020B0604020202020204" pitchFamily="34" charset="0"/>
                <a:cs typeface="Arial" panose="020B0604020202020204" pitchFamily="34" charset="0"/>
              </a:rPr>
              <a:t>95.3</a:t>
            </a:r>
            <a:r>
              <a:rPr lang="en-US" sz="1400" b="1" dirty="0" smtClean="0">
                <a:latin typeface="Arial" panose="020B0604020202020204" pitchFamily="34" charset="0"/>
                <a:cs typeface="Arial" panose="020B0604020202020204" pitchFamily="34" charset="0"/>
              </a:rPr>
              <a:t> billion in mandatory funds for benefits programs.  </a:t>
            </a:r>
          </a:p>
          <a:p>
            <a:endParaRPr lang="en-US" sz="1400" b="1" dirty="0">
              <a:latin typeface="Arial" panose="020B0604020202020204" pitchFamily="34" charset="0"/>
              <a:cs typeface="Arial" panose="020B0604020202020204" pitchFamily="34" charset="0"/>
            </a:endParaRPr>
          </a:p>
          <a:p>
            <a:r>
              <a:rPr lang="en-US" sz="1400" b="1" dirty="0" smtClean="0">
                <a:latin typeface="Arial" panose="020B0604020202020204" pitchFamily="34" charset="0"/>
                <a:cs typeface="Arial" panose="020B0604020202020204" pitchFamily="34" charset="0"/>
              </a:rPr>
              <a:t>The discretionary request is an increase of $</a:t>
            </a:r>
            <a:r>
              <a:rPr lang="en-US" sz="1400" b="1" dirty="0" smtClean="0">
                <a:solidFill>
                  <a:srgbClr val="C00000"/>
                </a:solidFill>
                <a:latin typeface="Arial" panose="020B0604020202020204" pitchFamily="34" charset="0"/>
                <a:cs typeface="Arial" panose="020B0604020202020204" pitchFamily="34" charset="0"/>
              </a:rPr>
              <a:t>5.2</a:t>
            </a:r>
            <a:r>
              <a:rPr lang="en-US" sz="1400" b="1" dirty="0" smtClean="0">
                <a:latin typeface="Arial" panose="020B0604020202020204" pitchFamily="34" charset="0"/>
                <a:cs typeface="Arial" panose="020B0604020202020204" pitchFamily="34" charset="0"/>
              </a:rPr>
              <a:t> billion (</a:t>
            </a:r>
            <a:r>
              <a:rPr lang="en-US" sz="1400" b="1" dirty="0" smtClean="0">
                <a:solidFill>
                  <a:srgbClr val="C00000"/>
                </a:solidFill>
                <a:latin typeface="Arial" panose="020B0604020202020204" pitchFamily="34" charset="0"/>
                <a:cs typeface="Arial" panose="020B0604020202020204" pitchFamily="34" charset="0"/>
              </a:rPr>
              <a:t>7.5%</a:t>
            </a:r>
            <a:r>
              <a:rPr lang="en-US" sz="1400" b="1" dirty="0" smtClean="0">
                <a:latin typeface="Arial" panose="020B0604020202020204" pitchFamily="34" charset="0"/>
                <a:cs typeface="Arial" panose="020B0604020202020204" pitchFamily="34" charset="0"/>
              </a:rPr>
              <a:t>) above the 2015 enacted level, providing resources to continue serving the growing number of Veterans seeking care and benefits.  </a:t>
            </a:r>
          </a:p>
          <a:p>
            <a:endParaRPr lang="en-US" sz="1400" b="1" dirty="0" smtClean="0">
              <a:latin typeface="Arial" panose="020B0604020202020204" pitchFamily="34" charset="0"/>
              <a:cs typeface="Arial" panose="020B0604020202020204" pitchFamily="34" charset="0"/>
            </a:endParaRPr>
          </a:p>
          <a:p>
            <a:r>
              <a:rPr lang="en-US" sz="1400" b="1" dirty="0" smtClean="0">
                <a:latin typeface="Arial" panose="020B0604020202020204" pitchFamily="34" charset="0"/>
                <a:cs typeface="Arial" panose="020B0604020202020204" pitchFamily="34" charset="0"/>
              </a:rPr>
              <a:t>The </a:t>
            </a:r>
            <a:r>
              <a:rPr lang="en-US" sz="1400" b="1" dirty="0">
                <a:latin typeface="Arial" panose="020B0604020202020204" pitchFamily="34" charset="0"/>
                <a:cs typeface="Arial" panose="020B0604020202020204" pitchFamily="34" charset="0"/>
              </a:rPr>
              <a:t>budget will . . .  </a:t>
            </a:r>
            <a:endParaRPr lang="en-US" sz="1400" dirty="0">
              <a:latin typeface="Arial" panose="020B0604020202020204" pitchFamily="34" charset="0"/>
              <a:cs typeface="Arial" panose="020B0604020202020204" pitchFamily="34" charset="0"/>
            </a:endParaRPr>
          </a:p>
          <a:p>
            <a:pPr marL="285750" lvl="0" indent="-285750">
              <a:buFont typeface="Arial" panose="020B0604020202020204" pitchFamily="34" charset="0"/>
              <a:buChar char="•"/>
            </a:pPr>
            <a:r>
              <a:rPr lang="en-US" sz="1400" b="1" dirty="0" smtClean="0">
                <a:latin typeface="Arial" panose="020B0604020202020204" pitchFamily="34" charset="0"/>
                <a:cs typeface="Arial" panose="020B0604020202020204" pitchFamily="34" charset="0"/>
              </a:rPr>
              <a:t>Increase </a:t>
            </a:r>
            <a:r>
              <a:rPr lang="en-US" sz="1400" b="1" dirty="0">
                <a:latin typeface="Arial" panose="020B0604020202020204" pitchFamily="34" charset="0"/>
                <a:cs typeface="Arial" panose="020B0604020202020204" pitchFamily="34" charset="0"/>
              </a:rPr>
              <a:t>access to medical care and benefits for Veterans;</a:t>
            </a:r>
            <a:endParaRPr lang="en-US" sz="1400" dirty="0">
              <a:latin typeface="Arial" panose="020B0604020202020204" pitchFamily="34" charset="0"/>
              <a:cs typeface="Arial" panose="020B0604020202020204" pitchFamily="34" charset="0"/>
            </a:endParaRPr>
          </a:p>
          <a:p>
            <a:pPr marL="285750" lvl="0" indent="-285750">
              <a:buFont typeface="Arial" panose="020B0604020202020204" pitchFamily="34" charset="0"/>
              <a:buChar char="•"/>
            </a:pPr>
            <a:r>
              <a:rPr lang="en-US" sz="1400" b="1" dirty="0" smtClean="0">
                <a:latin typeface="Arial" panose="020B0604020202020204" pitchFamily="34" charset="0"/>
                <a:cs typeface="Arial" panose="020B0604020202020204" pitchFamily="34" charset="0"/>
              </a:rPr>
              <a:t>Address </a:t>
            </a:r>
            <a:r>
              <a:rPr lang="en-US" sz="1400" b="1" dirty="0">
                <a:latin typeface="Arial" panose="020B0604020202020204" pitchFamily="34" charset="0"/>
                <a:cs typeface="Arial" panose="020B0604020202020204" pitchFamily="34" charset="0"/>
              </a:rPr>
              <a:t>infrastructure challenges including major and minor construction, modernization, and renovation;</a:t>
            </a:r>
            <a:endParaRPr lang="en-US" sz="1400" dirty="0">
              <a:latin typeface="Arial" panose="020B0604020202020204" pitchFamily="34" charset="0"/>
              <a:cs typeface="Arial" panose="020B0604020202020204" pitchFamily="34" charset="0"/>
            </a:endParaRPr>
          </a:p>
          <a:p>
            <a:pPr marL="285750" lvl="0" indent="-285750">
              <a:buFont typeface="Arial" panose="020B0604020202020204" pitchFamily="34" charset="0"/>
              <a:buChar char="•"/>
            </a:pPr>
            <a:r>
              <a:rPr lang="en-US" sz="1400" b="1" dirty="0" smtClean="0">
                <a:latin typeface="Arial" panose="020B0604020202020204" pitchFamily="34" charset="0"/>
                <a:cs typeface="Arial" panose="020B0604020202020204" pitchFamily="34" charset="0"/>
              </a:rPr>
              <a:t>End </a:t>
            </a:r>
            <a:r>
              <a:rPr lang="en-US" sz="1400" b="1" dirty="0">
                <a:latin typeface="Arial" panose="020B0604020202020204" pitchFamily="34" charset="0"/>
                <a:cs typeface="Arial" panose="020B0604020202020204" pitchFamily="34" charset="0"/>
              </a:rPr>
              <a:t>the </a:t>
            </a:r>
            <a:r>
              <a:rPr lang="en-US" sz="1400" b="1" dirty="0" smtClean="0">
                <a:latin typeface="Arial" panose="020B0604020202020204" pitchFamily="34" charset="0"/>
                <a:cs typeface="Arial" panose="020B0604020202020204" pitchFamily="34" charset="0"/>
              </a:rPr>
              <a:t>claims backlog and </a:t>
            </a:r>
            <a:r>
              <a:rPr lang="en-US" sz="1400" b="1" dirty="0">
                <a:latin typeface="Arial" panose="020B0604020202020204" pitchFamily="34" charset="0"/>
                <a:cs typeface="Arial" panose="020B0604020202020204" pitchFamily="34" charset="0"/>
              </a:rPr>
              <a:t>Veteran homelessness in calendar year 2015;</a:t>
            </a:r>
            <a:endParaRPr lang="en-US" sz="1400" dirty="0">
              <a:latin typeface="Arial" panose="020B0604020202020204" pitchFamily="34" charset="0"/>
              <a:cs typeface="Arial" panose="020B0604020202020204" pitchFamily="34" charset="0"/>
            </a:endParaRPr>
          </a:p>
          <a:p>
            <a:pPr marL="285750" lvl="0" indent="-285750">
              <a:buFont typeface="Arial" panose="020B0604020202020204" pitchFamily="34" charset="0"/>
              <a:buChar char="•"/>
            </a:pPr>
            <a:r>
              <a:rPr lang="en-US" sz="1400" b="1" dirty="0" smtClean="0">
                <a:latin typeface="Arial" panose="020B0604020202020204" pitchFamily="34" charset="0"/>
                <a:cs typeface="Arial" panose="020B0604020202020204" pitchFamily="34" charset="0"/>
              </a:rPr>
              <a:t>Fund </a:t>
            </a:r>
            <a:r>
              <a:rPr lang="en-US" sz="1400" b="1" dirty="0">
                <a:latin typeface="Arial" panose="020B0604020202020204" pitchFamily="34" charset="0"/>
                <a:cs typeface="Arial" panose="020B0604020202020204" pitchFamily="34" charset="0"/>
              </a:rPr>
              <a:t>medical and prosthetics research;</a:t>
            </a:r>
            <a:endParaRPr lang="en-US" sz="140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US" sz="1400" b="1" dirty="0" smtClean="0">
                <a:latin typeface="Arial" panose="020B0604020202020204" pitchFamily="34" charset="0"/>
                <a:cs typeface="Arial" panose="020B0604020202020204" pitchFamily="34" charset="0"/>
              </a:rPr>
              <a:t>And </a:t>
            </a:r>
            <a:r>
              <a:rPr lang="en-US" sz="1400" b="1" dirty="0">
                <a:latin typeface="Arial" panose="020B0604020202020204" pitchFamily="34" charset="0"/>
                <a:cs typeface="Arial" panose="020B0604020202020204" pitchFamily="34" charset="0"/>
              </a:rPr>
              <a:t>address IT infrastructure and modernization</a:t>
            </a:r>
            <a:r>
              <a:rPr lang="en-US" sz="1400" b="1" dirty="0" smtClean="0">
                <a:latin typeface="Arial" panose="020B0604020202020204" pitchFamily="34" charset="0"/>
                <a:cs typeface="Arial" panose="020B0604020202020204" pitchFamily="34" charset="0"/>
              </a:rPr>
              <a:t>.</a:t>
            </a:r>
          </a:p>
        </p:txBody>
      </p:sp>
      <p:sp>
        <p:nvSpPr>
          <p:cNvPr id="4" name="Slide Number Placeholder 3"/>
          <p:cNvSpPr>
            <a:spLocks noGrp="1"/>
          </p:cNvSpPr>
          <p:nvPr>
            <p:ph type="sldNum" sz="quarter" idx="10"/>
          </p:nvPr>
        </p:nvSpPr>
        <p:spPr/>
        <p:txBody>
          <a:bodyPr/>
          <a:lstStyle/>
          <a:p>
            <a:fld id="{702D9CBD-B5BD-4944-9D29-307B3190BD3D}" type="slidenum">
              <a:rPr lang="en-US" smtClean="0"/>
              <a:pPr/>
              <a:t>19</a:t>
            </a:fld>
            <a:endParaRPr lang="en-US"/>
          </a:p>
        </p:txBody>
      </p:sp>
    </p:spTree>
    <p:extLst>
      <p:ext uri="{BB962C8B-B14F-4D97-AF65-F5344CB8AC3E}">
        <p14:creationId xmlns:p14="http://schemas.microsoft.com/office/powerpoint/2010/main" val="24129284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1100" y="457200"/>
            <a:ext cx="4648200" cy="3486150"/>
          </a:xfrm>
        </p:spPr>
      </p:sp>
      <p:sp>
        <p:nvSpPr>
          <p:cNvPr id="3" name="Notes Placeholder 2"/>
          <p:cNvSpPr>
            <a:spLocks noGrp="1"/>
          </p:cNvSpPr>
          <p:nvPr>
            <p:ph type="body" idx="1"/>
          </p:nvPr>
        </p:nvSpPr>
        <p:spPr>
          <a:xfrm>
            <a:off x="457203" y="4114800"/>
            <a:ext cx="6307738" cy="4343400"/>
          </a:xfrm>
        </p:spPr>
        <p:txBody>
          <a:bodyPr>
            <a:noAutofit/>
          </a:bodyPr>
          <a:lstStyle/>
          <a:p>
            <a:pPr>
              <a:spcBef>
                <a:spcPts val="600"/>
              </a:spcBef>
              <a:spcAft>
                <a:spcPts val="600"/>
              </a:spcAft>
            </a:pPr>
            <a:r>
              <a:rPr lang="en-US" sz="1400" b="1" i="0" u="none" kern="1200" dirty="0" smtClean="0">
                <a:solidFill>
                  <a:schemeClr val="tx1"/>
                </a:solidFill>
                <a:latin typeface="Arial" panose="020B0604020202020204" pitchFamily="34" charset="0"/>
                <a:cs typeface="Arial" panose="020B0604020202020204" pitchFamily="34" charset="0"/>
              </a:rPr>
              <a:t>Health</a:t>
            </a:r>
            <a:r>
              <a:rPr lang="en-US" sz="1400" b="1" i="0" u="none" kern="1200" baseline="0" dirty="0" smtClean="0">
                <a:solidFill>
                  <a:schemeClr val="tx1"/>
                </a:solidFill>
                <a:latin typeface="Arial" panose="020B0604020202020204" pitchFamily="34" charset="0"/>
                <a:cs typeface="Arial" panose="020B0604020202020204" pitchFamily="34" charset="0"/>
              </a:rPr>
              <a:t>care is just one of </a:t>
            </a:r>
            <a:r>
              <a:rPr lang="en-US" sz="1400" b="1" i="0" u="none" kern="1200" baseline="0" dirty="0" smtClean="0">
                <a:solidFill>
                  <a:srgbClr val="C00000"/>
                </a:solidFill>
                <a:latin typeface="Arial" panose="020B0604020202020204" pitchFamily="34" charset="0"/>
                <a:cs typeface="Arial" panose="020B0604020202020204" pitchFamily="34" charset="0"/>
              </a:rPr>
              <a:t>n</a:t>
            </a:r>
            <a:r>
              <a:rPr lang="en-US" sz="1400" b="1" i="0" u="none" kern="1200" dirty="0" smtClean="0">
                <a:solidFill>
                  <a:srgbClr val="C00000"/>
                </a:solidFill>
                <a:latin typeface="Arial" panose="020B0604020202020204" pitchFamily="34" charset="0"/>
                <a:cs typeface="Arial" panose="020B0604020202020204" pitchFamily="34" charset="0"/>
              </a:rPr>
              <a:t>ine VA lines of business</a:t>
            </a:r>
            <a:r>
              <a:rPr lang="en-US" sz="1400" b="1" i="0" u="none" kern="1200" dirty="0" smtClean="0">
                <a:solidFill>
                  <a:schemeClr val="tx1"/>
                </a:solidFill>
                <a:latin typeface="Arial" panose="020B0604020202020204" pitchFamily="34" charset="0"/>
                <a:cs typeface="Arial" panose="020B0604020202020204" pitchFamily="34" charset="0"/>
              </a:rPr>
              <a:t>:</a:t>
            </a:r>
          </a:p>
          <a:p>
            <a:pPr marL="116472" indent="-116472">
              <a:spcBef>
                <a:spcPts val="600"/>
              </a:spcBef>
              <a:spcAft>
                <a:spcPts val="600"/>
              </a:spcAft>
              <a:buFont typeface="Arial" panose="020B0604020202020204" pitchFamily="34" charset="0"/>
              <a:buChar char="•"/>
            </a:pPr>
            <a:r>
              <a:rPr lang="en-US" sz="1400" b="1" i="0" u="none" kern="1200" dirty="0" smtClean="0">
                <a:solidFill>
                  <a:schemeClr val="tx1"/>
                </a:solidFill>
                <a:latin typeface="Arial" panose="020B0604020202020204" pitchFamily="34" charset="0"/>
                <a:cs typeface="Arial" panose="020B0604020202020204" pitchFamily="34" charset="0"/>
              </a:rPr>
              <a:t>Other lines include life insurance, </a:t>
            </a:r>
            <a:r>
              <a:rPr lang="en-US" sz="1400" b="1" u="none" dirty="0" smtClean="0">
                <a:latin typeface="Arial" panose="020B0604020202020204" pitchFamily="34" charset="0"/>
                <a:cs typeface="Arial" panose="020B0604020202020204" pitchFamily="34" charset="0"/>
              </a:rPr>
              <a:t>mortgage insurance</a:t>
            </a:r>
            <a:r>
              <a:rPr lang="en-US" sz="1400" b="1" i="0" u="none" kern="1200" dirty="0" smtClean="0">
                <a:solidFill>
                  <a:schemeClr val="tx1"/>
                </a:solidFill>
                <a:latin typeface="Arial" panose="020B0604020202020204" pitchFamily="34" charset="0"/>
                <a:cs typeface="Arial" panose="020B0604020202020204" pitchFamily="34" charset="0"/>
              </a:rPr>
              <a:t>, </a:t>
            </a:r>
            <a:r>
              <a:rPr lang="en-US" sz="1400" b="1" u="none" dirty="0" smtClean="0">
                <a:latin typeface="Arial" panose="020B0604020202020204" pitchFamily="34" charset="0"/>
                <a:cs typeface="Arial" panose="020B0604020202020204" pitchFamily="34" charset="0"/>
              </a:rPr>
              <a:t>pensions</a:t>
            </a:r>
            <a:r>
              <a:rPr lang="en-US" sz="1400" b="1" i="0" u="none" kern="1200" dirty="0" smtClean="0">
                <a:solidFill>
                  <a:schemeClr val="tx1"/>
                </a:solidFill>
                <a:latin typeface="Arial" panose="020B0604020202020204" pitchFamily="34" charset="0"/>
                <a:cs typeface="Arial" panose="020B0604020202020204" pitchFamily="34" charset="0"/>
              </a:rPr>
              <a:t>, </a:t>
            </a:r>
            <a:r>
              <a:rPr lang="en-US" sz="1400" b="1" u="none" dirty="0" smtClean="0">
                <a:latin typeface="Arial" panose="020B0604020202020204" pitchFamily="34" charset="0"/>
                <a:cs typeface="Arial" panose="020B0604020202020204" pitchFamily="34" charset="0"/>
              </a:rPr>
              <a:t>disability compensation</a:t>
            </a:r>
            <a:r>
              <a:rPr lang="en-US" sz="1400" b="1" i="0" u="none" kern="1200" dirty="0" smtClean="0">
                <a:solidFill>
                  <a:schemeClr val="tx1"/>
                </a:solidFill>
                <a:latin typeface="Arial" panose="020B0604020202020204" pitchFamily="34" charset="0"/>
                <a:cs typeface="Arial" panose="020B0604020202020204" pitchFamily="34" charset="0"/>
              </a:rPr>
              <a:t>, </a:t>
            </a:r>
            <a:r>
              <a:rPr lang="en-US" sz="1400" b="1" u="none" dirty="0" smtClean="0">
                <a:latin typeface="Arial" panose="020B0604020202020204" pitchFamily="34" charset="0"/>
                <a:cs typeface="Arial" panose="020B0604020202020204" pitchFamily="34" charset="0"/>
              </a:rPr>
              <a:t>memorial affairs, and </a:t>
            </a:r>
            <a:r>
              <a:rPr lang="en-US" sz="1400" b="1" dirty="0" smtClean="0">
                <a:latin typeface="Arial" panose="020B0604020202020204" pitchFamily="34" charset="0"/>
                <a:cs typeface="Arial" panose="020B0604020202020204" pitchFamily="34" charset="0"/>
              </a:rPr>
              <a:t>education </a:t>
            </a:r>
            <a:endParaRPr lang="en-US" sz="1400" b="1" i="0" u="none" kern="1200" dirty="0" smtClean="0">
              <a:solidFill>
                <a:schemeClr val="tx1"/>
              </a:solidFill>
              <a:latin typeface="Arial" panose="020B0604020202020204" pitchFamily="34" charset="0"/>
              <a:cs typeface="Arial" panose="020B0604020202020204" pitchFamily="34" charset="0"/>
            </a:endParaRPr>
          </a:p>
          <a:p>
            <a:pPr>
              <a:spcBef>
                <a:spcPts val="600"/>
              </a:spcBef>
              <a:spcAft>
                <a:spcPts val="600"/>
              </a:spcAft>
            </a:pPr>
            <a:r>
              <a:rPr lang="en-US" sz="1400" b="1" dirty="0">
                <a:latin typeface="Arial" panose="020B0604020202020204" pitchFamily="34" charset="0"/>
                <a:cs typeface="Arial" panose="020B0604020202020204" pitchFamily="34" charset="0"/>
              </a:rPr>
              <a:t>We’ve got reasons to be proud in many areas:</a:t>
            </a:r>
          </a:p>
          <a:p>
            <a:pPr marL="116472" indent="-116472">
              <a:spcBef>
                <a:spcPts val="600"/>
              </a:spcBef>
              <a:spcAft>
                <a:spcPts val="600"/>
              </a:spcAft>
              <a:buFont typeface="Arial" panose="020B0604020202020204" pitchFamily="34" charset="0"/>
              <a:buChar char="•"/>
            </a:pPr>
            <a:r>
              <a:rPr lang="en-US" sz="1400" b="1" dirty="0">
                <a:latin typeface="Arial" panose="020B0604020202020204" pitchFamily="34" charset="0"/>
                <a:cs typeface="Arial" panose="020B0604020202020204" pitchFamily="34" charset="0"/>
              </a:rPr>
              <a:t>We guarantee 2 million </a:t>
            </a:r>
            <a:r>
              <a:rPr lang="en-US" sz="1400" b="1" dirty="0">
                <a:solidFill>
                  <a:srgbClr val="C00000"/>
                </a:solidFill>
                <a:latin typeface="Arial" panose="020B0604020202020204" pitchFamily="34" charset="0"/>
                <a:cs typeface="Arial" panose="020B0604020202020204" pitchFamily="34" charset="0"/>
              </a:rPr>
              <a:t>home loans</a:t>
            </a:r>
            <a:r>
              <a:rPr lang="en-US" sz="1400" b="1" dirty="0">
                <a:latin typeface="Arial" panose="020B0604020202020204" pitchFamily="34" charset="0"/>
                <a:cs typeface="Arial" panose="020B0604020202020204" pitchFamily="34" charset="0"/>
              </a:rPr>
              <a:t>—with the lowest foreclosure rate and highest satisfaction rate in mortgage lending. </a:t>
            </a:r>
            <a:endParaRPr lang="en-US" sz="1400" b="1" dirty="0" smtClean="0">
              <a:latin typeface="Arial" panose="020B0604020202020204" pitchFamily="34" charset="0"/>
              <a:cs typeface="Arial" panose="020B0604020202020204" pitchFamily="34" charset="0"/>
            </a:endParaRPr>
          </a:p>
          <a:p>
            <a:pPr marL="116472" indent="-116472">
              <a:spcBef>
                <a:spcPts val="600"/>
              </a:spcBef>
              <a:spcAft>
                <a:spcPts val="600"/>
              </a:spcAft>
              <a:buFont typeface="Arial" panose="020B0604020202020204" pitchFamily="34" charset="0"/>
              <a:buChar char="•"/>
            </a:pPr>
            <a:r>
              <a:rPr lang="en-US" sz="1400" b="1" dirty="0" smtClean="0">
                <a:solidFill>
                  <a:srgbClr val="C00000"/>
                </a:solidFill>
                <a:latin typeface="Arial" panose="020B0604020202020204" pitchFamily="34" charset="0"/>
                <a:cs typeface="Arial" panose="020B0604020202020204" pitchFamily="34" charset="0"/>
              </a:rPr>
              <a:t>We’ve shrunk the claims backlog </a:t>
            </a:r>
            <a:r>
              <a:rPr lang="en-US" sz="1400" b="1" smtClean="0">
                <a:solidFill>
                  <a:srgbClr val="C00000"/>
                </a:solidFill>
                <a:latin typeface="Arial" panose="020B0604020202020204" pitchFamily="34" charset="0"/>
                <a:cs typeface="Arial" panose="020B0604020202020204" pitchFamily="34" charset="0"/>
              </a:rPr>
              <a:t>by </a:t>
            </a:r>
            <a:r>
              <a:rPr lang="en-US" sz="1400" b="1" smtClean="0">
                <a:solidFill>
                  <a:srgbClr val="C00000"/>
                </a:solidFill>
                <a:latin typeface="Arial" panose="020B0604020202020204" pitchFamily="34" charset="0"/>
                <a:cs typeface="Arial" panose="020B0604020202020204" pitchFamily="34" charset="0"/>
              </a:rPr>
              <a:t>77% </a:t>
            </a:r>
            <a:r>
              <a:rPr lang="en-US" sz="1400" b="1" dirty="0" smtClean="0">
                <a:solidFill>
                  <a:srgbClr val="C00000"/>
                </a:solidFill>
                <a:latin typeface="Arial" panose="020B0604020202020204" pitchFamily="34" charset="0"/>
                <a:cs typeface="Arial" panose="020B0604020202020204" pitchFamily="34" charset="0"/>
              </a:rPr>
              <a:t>in the past two years, and it’s still shrinking, keeping us on track to end it this year. </a:t>
            </a:r>
            <a:endParaRPr lang="en-US" sz="1400" b="1" dirty="0">
              <a:solidFill>
                <a:srgbClr val="C00000"/>
              </a:solidFill>
              <a:latin typeface="Arial" panose="020B0604020202020204" pitchFamily="34" charset="0"/>
              <a:cs typeface="Arial" panose="020B0604020202020204" pitchFamily="34" charset="0"/>
            </a:endParaRPr>
          </a:p>
          <a:p>
            <a:pPr marL="116472" indent="-116472">
              <a:spcBef>
                <a:spcPts val="600"/>
              </a:spcBef>
              <a:spcAft>
                <a:spcPts val="600"/>
              </a:spcAft>
              <a:buFont typeface="Arial" panose="020B0604020202020204" pitchFamily="34" charset="0"/>
              <a:buChar char="•"/>
            </a:pPr>
            <a:r>
              <a:rPr lang="en-US" sz="1400" b="1" dirty="0">
                <a:latin typeface="Arial" panose="020B0604020202020204" pitchFamily="34" charset="0"/>
                <a:cs typeface="Arial" panose="020B0604020202020204" pitchFamily="34" charset="0"/>
              </a:rPr>
              <a:t>For the past decade, the American Customer Satisfaction Index has ranked our </a:t>
            </a:r>
            <a:r>
              <a:rPr lang="en-US" sz="1400" b="1" dirty="0">
                <a:solidFill>
                  <a:srgbClr val="C00000"/>
                </a:solidFill>
                <a:latin typeface="Arial" panose="020B0604020202020204" pitchFamily="34" charset="0"/>
                <a:cs typeface="Arial" panose="020B0604020202020204" pitchFamily="34" charset="0"/>
              </a:rPr>
              <a:t>cemetery system </a:t>
            </a:r>
            <a:r>
              <a:rPr lang="en-US" sz="1400" b="1" dirty="0">
                <a:latin typeface="Arial" panose="020B0604020202020204" pitchFamily="34" charset="0"/>
                <a:cs typeface="Arial" panose="020B0604020202020204" pitchFamily="34" charset="0"/>
              </a:rPr>
              <a:t>the top customer-service organization in the Nation, public or private, and . . . . </a:t>
            </a:r>
          </a:p>
          <a:p>
            <a:pPr marL="116472" indent="-116472">
              <a:spcBef>
                <a:spcPts val="600"/>
              </a:spcBef>
              <a:spcAft>
                <a:spcPts val="600"/>
              </a:spcAft>
              <a:buFont typeface="Arial" panose="020B0604020202020204" pitchFamily="34" charset="0"/>
              <a:buChar char="•"/>
            </a:pPr>
            <a:r>
              <a:rPr lang="en-US" sz="1400" b="1" dirty="0">
                <a:latin typeface="Arial" panose="020B0604020202020204" pitchFamily="34" charset="0"/>
                <a:cs typeface="Arial" panose="020B0604020202020204" pitchFamily="34" charset="0"/>
              </a:rPr>
              <a:t>Since 2004, the same index has also shown that Veterans give VA health care higher ratings than patients at most private hospitals. </a:t>
            </a:r>
          </a:p>
        </p:txBody>
      </p:sp>
    </p:spTree>
    <p:extLst>
      <p:ext uri="{BB962C8B-B14F-4D97-AF65-F5344CB8AC3E}">
        <p14:creationId xmlns:p14="http://schemas.microsoft.com/office/powerpoint/2010/main" val="185008536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5863" y="268288"/>
            <a:ext cx="4649787" cy="3486150"/>
          </a:xfrm>
        </p:spPr>
      </p:sp>
      <p:sp>
        <p:nvSpPr>
          <p:cNvPr id="4" name="Slide Number Placeholder 3"/>
          <p:cNvSpPr>
            <a:spLocks noGrp="1"/>
          </p:cNvSpPr>
          <p:nvPr>
            <p:ph type="sldNum" sz="quarter" idx="10"/>
          </p:nvPr>
        </p:nvSpPr>
        <p:spPr/>
        <p:txBody>
          <a:bodyPr/>
          <a:lstStyle/>
          <a:p>
            <a:fld id="{702D9CBD-B5BD-4944-9D29-307B3190BD3D}" type="slidenum">
              <a:rPr lang="en-US" smtClean="0"/>
              <a:pPr/>
              <a:t>20</a:t>
            </a:fld>
            <a:endParaRPr lang="en-US"/>
          </a:p>
        </p:txBody>
      </p:sp>
      <p:sp>
        <p:nvSpPr>
          <p:cNvPr id="3" name="Notes Placeholder 2"/>
          <p:cNvSpPr>
            <a:spLocks noGrp="1"/>
          </p:cNvSpPr>
          <p:nvPr>
            <p:ph type="body" idx="1"/>
          </p:nvPr>
        </p:nvSpPr>
        <p:spPr>
          <a:xfrm>
            <a:off x="712400" y="3847432"/>
            <a:ext cx="5608320" cy="4982537"/>
          </a:xfrm>
        </p:spPr>
        <p:txBody>
          <a:bodyPr>
            <a:normAutofit lnSpcReduction="10000"/>
          </a:bodyPr>
          <a:lstStyle/>
          <a:p>
            <a:r>
              <a:rPr lang="en-US" b="1" kern="1200" dirty="0" smtClean="0">
                <a:solidFill>
                  <a:schemeClr val="tx1"/>
                </a:solidFill>
                <a:effectLst/>
                <a:latin typeface="Arial" panose="020B0604020202020204" pitchFamily="34" charset="0"/>
                <a:cs typeface="Arial" panose="020B0604020202020204" pitchFamily="34" charset="0"/>
              </a:rPr>
              <a:t>But if the President’s budget request is cut by $1.4 billion, as </a:t>
            </a:r>
            <a:r>
              <a:rPr lang="en-US" b="1" kern="1200" dirty="0" smtClean="0">
                <a:solidFill>
                  <a:srgbClr val="C00000"/>
                </a:solidFill>
                <a:effectLst/>
                <a:latin typeface="Arial" panose="020B0604020202020204" pitchFamily="34" charset="0"/>
                <a:cs typeface="Arial" panose="020B0604020202020204" pitchFamily="34" charset="0"/>
              </a:rPr>
              <a:t>the House voted to do</a:t>
            </a:r>
            <a:r>
              <a:rPr lang="en-US" b="1" kern="1200" dirty="0" smtClean="0">
                <a:solidFill>
                  <a:schemeClr val="tx1"/>
                </a:solidFill>
                <a:effectLst/>
                <a:latin typeface="Arial" panose="020B0604020202020204" pitchFamily="34" charset="0"/>
                <a:cs typeface="Arial" panose="020B0604020202020204" pitchFamily="34" charset="0"/>
              </a:rPr>
              <a:t>, here’s what it would mean:</a:t>
            </a:r>
          </a:p>
          <a:p>
            <a:endParaRPr lang="en-US" kern="1200" dirty="0" smtClean="0">
              <a:solidFill>
                <a:schemeClr val="tx1"/>
              </a:solidFill>
              <a:effectLst/>
              <a:latin typeface="Arial" panose="020B0604020202020204" pitchFamily="34" charset="0"/>
              <a:cs typeface="Arial" panose="020B0604020202020204" pitchFamily="34" charset="0"/>
            </a:endParaRPr>
          </a:p>
          <a:p>
            <a:pPr marL="171450" lvl="0" indent="-171450">
              <a:spcAft>
                <a:spcPts val="1200"/>
              </a:spcAft>
              <a:buFont typeface="Arial" panose="020B0604020202020204" pitchFamily="34" charset="0"/>
              <a:buChar char="•"/>
            </a:pPr>
            <a:r>
              <a:rPr lang="en-US" b="1" kern="1200" dirty="0" smtClean="0">
                <a:solidFill>
                  <a:schemeClr val="tx1"/>
                </a:solidFill>
                <a:effectLst/>
                <a:latin typeface="Arial" panose="020B0604020202020204" pitchFamily="34" charset="0"/>
                <a:cs typeface="Arial" panose="020B0604020202020204" pitchFamily="34" charset="0"/>
              </a:rPr>
              <a:t>Cut Veterans Medical Care by </a:t>
            </a:r>
            <a:r>
              <a:rPr lang="en-US" b="1" kern="1200" dirty="0" smtClean="0">
                <a:solidFill>
                  <a:srgbClr val="C00000"/>
                </a:solidFill>
                <a:effectLst/>
                <a:latin typeface="Arial" panose="020B0604020202020204" pitchFamily="34" charset="0"/>
                <a:cs typeface="Arial" panose="020B0604020202020204" pitchFamily="34" charset="0"/>
              </a:rPr>
              <a:t>$688 million</a:t>
            </a:r>
            <a:r>
              <a:rPr lang="en-US" b="1" kern="1200" dirty="0" smtClean="0">
                <a:solidFill>
                  <a:schemeClr val="tx1"/>
                </a:solidFill>
                <a:effectLst/>
                <a:latin typeface="Arial" panose="020B0604020202020204" pitchFamily="34" charset="0"/>
                <a:cs typeface="Arial" panose="020B0604020202020204" pitchFamily="34" charset="0"/>
              </a:rPr>
              <a:t>—the equivalent of over </a:t>
            </a:r>
            <a:r>
              <a:rPr lang="en-US" b="1" kern="1200" dirty="0" smtClean="0">
                <a:solidFill>
                  <a:srgbClr val="C00000"/>
                </a:solidFill>
                <a:effectLst/>
                <a:latin typeface="Arial" panose="020B0604020202020204" pitchFamily="34" charset="0"/>
                <a:cs typeface="Arial" panose="020B0604020202020204" pitchFamily="34" charset="0"/>
              </a:rPr>
              <a:t>70,000 fewer Veterans </a:t>
            </a:r>
            <a:r>
              <a:rPr lang="en-US" b="1" kern="1200" dirty="0" smtClean="0">
                <a:solidFill>
                  <a:schemeClr val="tx1"/>
                </a:solidFill>
                <a:effectLst/>
                <a:latin typeface="Arial" panose="020B0604020202020204" pitchFamily="34" charset="0"/>
                <a:cs typeface="Arial" panose="020B0604020202020204" pitchFamily="34" charset="0"/>
              </a:rPr>
              <a:t>receiving VA medical care, compared to the President’s request.</a:t>
            </a:r>
            <a:endParaRPr lang="en-US" kern="1200" dirty="0" smtClean="0">
              <a:solidFill>
                <a:schemeClr val="tx1"/>
              </a:solidFill>
              <a:effectLst/>
              <a:latin typeface="Arial" panose="020B0604020202020204" pitchFamily="34" charset="0"/>
              <a:cs typeface="Arial" panose="020B0604020202020204" pitchFamily="34" charset="0"/>
            </a:endParaRPr>
          </a:p>
          <a:p>
            <a:pPr marL="171450" marR="0" lvl="0" indent="-171450" algn="l" defTabSz="457200" rtl="0" eaLnBrk="1" fontAlgn="auto" latinLnBrk="0" hangingPunct="1">
              <a:spcBef>
                <a:spcPts val="0"/>
              </a:spcBef>
              <a:spcAft>
                <a:spcPts val="1200"/>
              </a:spcAft>
              <a:buClrTx/>
              <a:buSzTx/>
              <a:buFont typeface="Arial" panose="020B0604020202020204" pitchFamily="34" charset="0"/>
              <a:buChar char="•"/>
              <a:tabLst/>
              <a:defRPr/>
            </a:pPr>
            <a:r>
              <a:rPr lang="en-US" b="1" kern="1200" dirty="0" smtClean="0">
                <a:solidFill>
                  <a:schemeClr val="tx1"/>
                </a:solidFill>
                <a:effectLst/>
                <a:latin typeface="Arial" panose="020B0604020202020204" pitchFamily="34" charset="0"/>
                <a:cs typeface="Arial" panose="020B0604020202020204" pitchFamily="34" charset="0"/>
              </a:rPr>
              <a:t>Eliminate funding for four Major Construction projects, including two much needed clinics in </a:t>
            </a:r>
            <a:r>
              <a:rPr lang="en-US" b="1" kern="1200" dirty="0" smtClean="0">
                <a:solidFill>
                  <a:srgbClr val="C00000"/>
                </a:solidFill>
                <a:effectLst/>
                <a:latin typeface="Arial" panose="020B0604020202020204" pitchFamily="34" charset="0"/>
                <a:cs typeface="Arial" panose="020B0604020202020204" pitchFamily="34" charset="0"/>
              </a:rPr>
              <a:t>California</a:t>
            </a:r>
            <a:r>
              <a:rPr lang="en-US" b="1" kern="1200" dirty="0" smtClean="0">
                <a:solidFill>
                  <a:schemeClr val="tx1"/>
                </a:solidFill>
                <a:effectLst/>
                <a:latin typeface="Arial" panose="020B0604020202020204" pitchFamily="34" charset="0"/>
                <a:cs typeface="Arial" panose="020B0604020202020204" pitchFamily="34" charset="0"/>
              </a:rPr>
              <a:t> (</a:t>
            </a:r>
            <a:r>
              <a:rPr lang="en-US" b="1" kern="1200" dirty="0" smtClean="0">
                <a:effectLst/>
                <a:latin typeface="Arial" panose="020B0604020202020204" pitchFamily="34" charset="0"/>
                <a:cs typeface="Arial" panose="020B0604020202020204" pitchFamily="34" charset="0"/>
              </a:rPr>
              <a:t>Alameda</a:t>
            </a:r>
            <a:r>
              <a:rPr lang="en-US" b="1" dirty="0" smtClean="0">
                <a:latin typeface="Arial" panose="020B0604020202020204" pitchFamily="34" charset="0"/>
                <a:cs typeface="Arial" panose="020B0604020202020204" pitchFamily="34" charset="0"/>
              </a:rPr>
              <a:t>, </a:t>
            </a:r>
            <a:r>
              <a:rPr lang="en-US" b="1" kern="1200" dirty="0" smtClean="0">
                <a:effectLst/>
                <a:latin typeface="Arial" panose="020B0604020202020204" pitchFamily="34" charset="0"/>
                <a:cs typeface="Arial" panose="020B0604020202020204" pitchFamily="34" charset="0"/>
              </a:rPr>
              <a:t>Stockton</a:t>
            </a:r>
            <a:r>
              <a:rPr lang="en-US" b="1" dirty="0" smtClean="0">
                <a:latin typeface="Arial" panose="020B0604020202020204" pitchFamily="34" charset="0"/>
                <a:cs typeface="Arial" panose="020B0604020202020204" pitchFamily="34" charset="0"/>
              </a:rPr>
              <a:t>), </a:t>
            </a:r>
            <a:r>
              <a:rPr lang="en-US" b="1" kern="1200" baseline="0" dirty="0" smtClean="0">
                <a:solidFill>
                  <a:schemeClr val="tx1"/>
                </a:solidFill>
                <a:effectLst/>
                <a:latin typeface="Arial" panose="020B0604020202020204" pitchFamily="34" charset="0"/>
                <a:cs typeface="Arial" panose="020B0604020202020204" pitchFamily="34" charset="0"/>
              </a:rPr>
              <a:t>a </a:t>
            </a:r>
            <a:r>
              <a:rPr lang="en-US" b="1" kern="1200" dirty="0" smtClean="0">
                <a:solidFill>
                  <a:schemeClr val="tx1"/>
                </a:solidFill>
                <a:effectLst/>
                <a:latin typeface="Arial" panose="020B0604020202020204" pitchFamily="34" charset="0"/>
                <a:cs typeface="Arial" panose="020B0604020202020204" pitchFamily="34" charset="0"/>
              </a:rPr>
              <a:t>rehab therapy facility in </a:t>
            </a:r>
            <a:r>
              <a:rPr lang="en-US" b="1" kern="1200" dirty="0" smtClean="0">
                <a:solidFill>
                  <a:srgbClr val="C00000"/>
                </a:solidFill>
                <a:effectLst/>
                <a:latin typeface="Arial" panose="020B0604020202020204" pitchFamily="34" charset="0"/>
                <a:cs typeface="Arial" panose="020B0604020202020204" pitchFamily="34" charset="0"/>
              </a:rPr>
              <a:t>St. Louis</a:t>
            </a:r>
            <a:r>
              <a:rPr lang="en-US" b="1" dirty="0" smtClean="0">
                <a:latin typeface="Arial" panose="020B0604020202020204" pitchFamily="34" charset="0"/>
                <a:cs typeface="Arial" panose="020B0604020202020204" pitchFamily="34" charset="0"/>
              </a:rPr>
              <a:t>,</a:t>
            </a:r>
            <a:r>
              <a:rPr lang="en-US" b="1" kern="1200" dirty="0" smtClean="0">
                <a:solidFill>
                  <a:srgbClr val="C00000"/>
                </a:solidFill>
                <a:effectLst/>
                <a:latin typeface="Arial" panose="020B0604020202020204" pitchFamily="34" charset="0"/>
                <a:cs typeface="Arial" panose="020B0604020202020204" pitchFamily="34" charset="0"/>
              </a:rPr>
              <a:t> </a:t>
            </a:r>
            <a:r>
              <a:rPr lang="en-US" b="1" kern="1200" dirty="0" smtClean="0">
                <a:solidFill>
                  <a:schemeClr val="tx1"/>
                </a:solidFill>
                <a:effectLst/>
                <a:latin typeface="Arial" panose="020B0604020202020204" pitchFamily="34" charset="0"/>
                <a:cs typeface="Arial" panose="020B0604020202020204" pitchFamily="34" charset="0"/>
              </a:rPr>
              <a:t>and</a:t>
            </a:r>
            <a:r>
              <a:rPr lang="en-US" b="1" kern="1200" baseline="0" dirty="0" smtClean="0">
                <a:solidFill>
                  <a:schemeClr val="tx1"/>
                </a:solidFill>
                <a:effectLst/>
                <a:latin typeface="Arial" panose="020B0604020202020204" pitchFamily="34" charset="0"/>
                <a:cs typeface="Arial" panose="020B0604020202020204" pitchFamily="34" charset="0"/>
              </a:rPr>
              <a:t> a c</a:t>
            </a:r>
            <a:r>
              <a:rPr lang="en-US" b="1" kern="1200" dirty="0" smtClean="0">
                <a:solidFill>
                  <a:schemeClr val="tx1"/>
                </a:solidFill>
                <a:effectLst/>
                <a:latin typeface="Arial" panose="020B0604020202020204" pitchFamily="34" charset="0"/>
                <a:cs typeface="Arial" panose="020B0604020202020204" pitchFamily="34" charset="0"/>
              </a:rPr>
              <a:t>ommunity-living center in </a:t>
            </a:r>
            <a:r>
              <a:rPr lang="en-US" b="1" kern="1200" dirty="0" smtClean="0">
                <a:solidFill>
                  <a:srgbClr val="C00000"/>
                </a:solidFill>
                <a:effectLst/>
                <a:latin typeface="Arial" panose="020B0604020202020204" pitchFamily="34" charset="0"/>
                <a:cs typeface="Arial" panose="020B0604020202020204" pitchFamily="34" charset="0"/>
              </a:rPr>
              <a:t>Maryland</a:t>
            </a:r>
            <a:r>
              <a:rPr lang="en-US" b="1" kern="1200" dirty="0" smtClean="0">
                <a:solidFill>
                  <a:schemeClr val="tx1"/>
                </a:solidFill>
                <a:effectLst/>
                <a:latin typeface="Arial" panose="020B0604020202020204" pitchFamily="34" charset="0"/>
                <a:cs typeface="Arial" panose="020B0604020202020204" pitchFamily="34" charset="0"/>
              </a:rPr>
              <a:t>.</a:t>
            </a:r>
            <a:r>
              <a:rPr lang="en-US" b="1" kern="1200" baseline="0" dirty="0" smtClean="0">
                <a:solidFill>
                  <a:schemeClr val="tx1"/>
                </a:solidFill>
                <a:effectLst/>
                <a:latin typeface="Arial" panose="020B0604020202020204" pitchFamily="34" charset="0"/>
                <a:cs typeface="Arial" panose="020B0604020202020204" pitchFamily="34" charset="0"/>
              </a:rPr>
              <a:t> </a:t>
            </a:r>
            <a:endParaRPr lang="en-US" kern="1200" dirty="0" smtClean="0">
              <a:solidFill>
                <a:schemeClr val="tx1"/>
              </a:solidFill>
              <a:effectLst/>
              <a:latin typeface="Arial" panose="020B0604020202020204" pitchFamily="34" charset="0"/>
              <a:cs typeface="Arial" panose="020B0604020202020204" pitchFamily="34" charset="0"/>
            </a:endParaRPr>
          </a:p>
          <a:p>
            <a:pPr marL="171450" lvl="0" indent="-171450">
              <a:spcAft>
                <a:spcPts val="1200"/>
              </a:spcAft>
              <a:buFont typeface="Arial" panose="020B0604020202020204" pitchFamily="34" charset="0"/>
              <a:buChar char="•"/>
            </a:pPr>
            <a:r>
              <a:rPr lang="en-US" b="1" kern="1200" dirty="0" smtClean="0">
                <a:solidFill>
                  <a:schemeClr val="tx1"/>
                </a:solidFill>
                <a:effectLst/>
                <a:latin typeface="Arial" panose="020B0604020202020204" pitchFamily="34" charset="0"/>
                <a:cs typeface="Arial" panose="020B0604020202020204" pitchFamily="34" charset="0"/>
              </a:rPr>
              <a:t>Eliminate funding for cemetery expansion projects in </a:t>
            </a:r>
            <a:r>
              <a:rPr lang="en-US" b="1" kern="1200" dirty="0" smtClean="0">
                <a:solidFill>
                  <a:srgbClr val="C00000"/>
                </a:solidFill>
                <a:effectLst/>
                <a:latin typeface="Arial" panose="020B0604020202020204" pitchFamily="34" charset="0"/>
                <a:cs typeface="Arial" panose="020B0604020202020204" pitchFamily="34" charset="0"/>
              </a:rPr>
              <a:t>St. Louis, Portland, Riverside, Puerto Rico</a:t>
            </a:r>
            <a:r>
              <a:rPr lang="en-US" b="1" kern="1200" dirty="0" smtClean="0">
                <a:solidFill>
                  <a:schemeClr val="tx1"/>
                </a:solidFill>
                <a:effectLst/>
                <a:latin typeface="Arial" panose="020B0604020202020204" pitchFamily="34" charset="0"/>
                <a:cs typeface="Arial" panose="020B0604020202020204" pitchFamily="34" charset="0"/>
              </a:rPr>
              <a:t>, and </a:t>
            </a:r>
            <a:r>
              <a:rPr lang="en-US" b="1" kern="1200" dirty="0" smtClean="0">
                <a:solidFill>
                  <a:srgbClr val="C00000"/>
                </a:solidFill>
                <a:effectLst/>
                <a:latin typeface="Arial" panose="020B0604020202020204" pitchFamily="34" charset="0"/>
                <a:cs typeface="Arial" panose="020B0604020202020204" pitchFamily="34" charset="0"/>
              </a:rPr>
              <a:t>Pensacola,</a:t>
            </a:r>
            <a:r>
              <a:rPr lang="en-US" b="1" kern="1200" dirty="0" smtClean="0">
                <a:solidFill>
                  <a:schemeClr val="tx1"/>
                </a:solidFill>
                <a:effectLst/>
                <a:latin typeface="Arial" panose="020B0604020202020204" pitchFamily="34" charset="0"/>
                <a:cs typeface="Arial" panose="020B0604020202020204" pitchFamily="34" charset="0"/>
              </a:rPr>
              <a:t> as well as a new columbarium in </a:t>
            </a:r>
            <a:r>
              <a:rPr lang="en-US" b="1" kern="1200" dirty="0" smtClean="0">
                <a:solidFill>
                  <a:srgbClr val="C00000"/>
                </a:solidFill>
                <a:effectLst/>
                <a:latin typeface="Arial" panose="020B0604020202020204" pitchFamily="34" charset="0"/>
                <a:cs typeface="Arial" panose="020B0604020202020204" pitchFamily="34" charset="0"/>
              </a:rPr>
              <a:t>Alameda</a:t>
            </a:r>
            <a:r>
              <a:rPr lang="en-US" b="1" kern="1200" dirty="0" smtClean="0">
                <a:solidFill>
                  <a:schemeClr val="tx1"/>
                </a:solidFill>
                <a:effectLst/>
                <a:latin typeface="Arial" panose="020B0604020202020204" pitchFamily="34" charset="0"/>
                <a:cs typeface="Arial" panose="020B0604020202020204" pitchFamily="34" charset="0"/>
              </a:rPr>
              <a:t>—reducing our ability to provide burial honors for as many as 17,000 Veterans and eligible family members.  </a:t>
            </a:r>
          </a:p>
          <a:p>
            <a:pPr marL="171450" lvl="0" indent="-171450">
              <a:spcAft>
                <a:spcPts val="1200"/>
              </a:spcAft>
              <a:buFont typeface="Arial" panose="020B0604020202020204" pitchFamily="34" charset="0"/>
              <a:buChar char="•"/>
            </a:pPr>
            <a:r>
              <a:rPr lang="en-US" b="1" dirty="0" smtClean="0">
                <a:solidFill>
                  <a:srgbClr val="C00000"/>
                </a:solidFill>
                <a:latin typeface="Arial" panose="020B0604020202020204" pitchFamily="34" charset="0"/>
                <a:cs typeface="Arial" panose="020B0604020202020204" pitchFamily="34" charset="0"/>
              </a:rPr>
              <a:t>Inhibit hiring &amp; retention </a:t>
            </a:r>
            <a:r>
              <a:rPr lang="en-US" b="1" dirty="0" smtClean="0">
                <a:latin typeface="Arial" panose="020B0604020202020204" pitchFamily="34" charset="0"/>
                <a:cs typeface="Arial" panose="020B0604020202020204" pitchFamily="34" charset="0"/>
              </a:rPr>
              <a:t>of the best people by prohibiting performance awards &amp; bonuses for Title V SES and other employees (OCFM).</a:t>
            </a:r>
          </a:p>
          <a:p>
            <a:pPr marL="171450" lvl="0" indent="-171450">
              <a:spcAft>
                <a:spcPts val="1200"/>
              </a:spcAft>
              <a:buFont typeface="Arial" panose="020B0604020202020204" pitchFamily="34" charset="0"/>
              <a:buChar char="•"/>
            </a:pPr>
            <a:r>
              <a:rPr lang="en-US" b="1" dirty="0" smtClean="0">
                <a:solidFill>
                  <a:srgbClr val="C00000"/>
                </a:solidFill>
                <a:latin typeface="Arial" panose="020B0604020202020204" pitchFamily="34" charset="0"/>
                <a:cs typeface="Arial" panose="020B0604020202020204" pitchFamily="34" charset="0"/>
              </a:rPr>
              <a:t>Denies VA the budgetary flexibility needed to serve Veterans the way they want to be served </a:t>
            </a:r>
            <a:r>
              <a:rPr lang="en-US" b="1" dirty="0" smtClean="0">
                <a:latin typeface="Arial" panose="020B0604020202020204" pitchFamily="34" charset="0"/>
                <a:cs typeface="Arial" panose="020B0604020202020204" pitchFamily="34" charset="0"/>
              </a:rPr>
              <a:t>by restricting funds to specific purposes without regard for Veterans’ preferences and identified needs (e.g., shifting $11.7 million from General</a:t>
            </a:r>
            <a:r>
              <a:rPr lang="en-US" b="1" baseline="0" dirty="0" smtClean="0">
                <a:latin typeface="Arial" panose="020B0604020202020204" pitchFamily="34" charset="0"/>
                <a:cs typeface="Arial" panose="020B0604020202020204" pitchFamily="34" charset="0"/>
              </a:rPr>
              <a:t> Administration, </a:t>
            </a:r>
            <a:r>
              <a:rPr lang="en-US" b="1" dirty="0" smtClean="0">
                <a:latin typeface="Arial" panose="020B0604020202020204" pitchFamily="34" charset="0"/>
                <a:cs typeface="Arial" panose="020B0604020202020204" pitchFamily="34" charset="0"/>
              </a:rPr>
              <a:t>prohibiting unused Choice Act funds from being used elsewhere).</a:t>
            </a:r>
            <a:endParaRPr lang="en-US" b="1" kern="1200" dirty="0" smtClean="0">
              <a:solidFill>
                <a:schemeClr val="tx1"/>
              </a:solidFill>
              <a:effectLst/>
              <a:latin typeface="Arial" panose="020B0604020202020204" pitchFamily="34" charset="0"/>
              <a:cs typeface="Arial" panose="020B0604020202020204" pitchFamily="34" charset="0"/>
            </a:endParaRPr>
          </a:p>
          <a:p>
            <a:r>
              <a:rPr lang="en-US" b="1" kern="1200" dirty="0" smtClean="0">
                <a:solidFill>
                  <a:srgbClr val="C00000"/>
                </a:solidFill>
                <a:effectLst/>
                <a:latin typeface="Arial" panose="020B0604020202020204" pitchFamily="34" charset="0"/>
                <a:cs typeface="Arial" panose="020B0604020202020204" pitchFamily="34" charset="0"/>
              </a:rPr>
              <a:t>Some of these provisions are purely punitive. They’re meant to punish VA, but they will also punish Veterans. That is unacceptable to me, and I expect it is to many of you as well.</a:t>
            </a:r>
            <a:r>
              <a:rPr lang="en-US" b="1" kern="1200" dirty="0" smtClean="0">
                <a:solidFill>
                  <a:schemeClr val="tx1"/>
                </a:solidFill>
                <a:effectLst/>
                <a:latin typeface="Arial" panose="020B0604020202020204" pitchFamily="34" charset="0"/>
                <a:cs typeface="Arial" panose="020B0604020202020204" pitchFamily="34" charset="0"/>
              </a:rPr>
              <a:t> </a:t>
            </a:r>
            <a:endParaRPr lang="en-US" kern="1200" dirty="0" smtClean="0">
              <a:solidFill>
                <a:schemeClr val="tx1"/>
              </a:solidFill>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29751040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1100" y="696913"/>
            <a:ext cx="4648200" cy="3486150"/>
          </a:xfrm>
        </p:spPr>
      </p:sp>
      <p:sp>
        <p:nvSpPr>
          <p:cNvPr id="3" name="Notes Placeholder 2"/>
          <p:cNvSpPr>
            <a:spLocks noGrp="1"/>
          </p:cNvSpPr>
          <p:nvPr>
            <p:ph type="body" idx="1"/>
          </p:nvPr>
        </p:nvSpPr>
        <p:spPr/>
        <p:txBody>
          <a:bodyPr>
            <a:noAutofit/>
          </a:bodyPr>
          <a:lstStyle/>
          <a:p>
            <a:pPr>
              <a:spcBef>
                <a:spcPts val="600"/>
              </a:spcBef>
              <a:spcAft>
                <a:spcPts val="600"/>
              </a:spcAft>
            </a:pPr>
            <a:r>
              <a:rPr lang="en-US" sz="1400" b="1" u="none" dirty="0" smtClean="0">
                <a:latin typeface="Arial" panose="020B0604020202020204" pitchFamily="34" charset="0"/>
                <a:cs typeface="Arial" panose="020B0604020202020204" pitchFamily="34" charset="0"/>
              </a:rPr>
              <a:t>In closing, VA has the greatest opportunity to enhance care for Veterans in its history. </a:t>
            </a:r>
          </a:p>
          <a:p>
            <a:pPr>
              <a:spcBef>
                <a:spcPts val="600"/>
              </a:spcBef>
              <a:spcAft>
                <a:spcPts val="600"/>
              </a:spcAft>
            </a:pPr>
            <a:r>
              <a:rPr lang="en-US" sz="1400" b="1" u="none" dirty="0" smtClean="0">
                <a:latin typeface="Arial" panose="020B0604020202020204" pitchFamily="34" charset="0"/>
                <a:cs typeface="Arial" panose="020B0604020202020204" pitchFamily="34" charset="0"/>
              </a:rPr>
              <a:t>Dr. Harvey </a:t>
            </a:r>
            <a:r>
              <a:rPr lang="en-US" sz="1400" b="1" u="none" dirty="0" err="1" smtClean="0">
                <a:latin typeface="Arial" panose="020B0604020202020204" pitchFamily="34" charset="0"/>
                <a:cs typeface="Arial" panose="020B0604020202020204" pitchFamily="34" charset="0"/>
              </a:rPr>
              <a:t>Fineberg</a:t>
            </a:r>
            <a:r>
              <a:rPr lang="en-US" sz="1400" b="1" u="none" dirty="0" smtClean="0">
                <a:latin typeface="Arial" panose="020B0604020202020204" pitchFamily="34" charset="0"/>
                <a:cs typeface="Arial" panose="020B0604020202020204" pitchFamily="34" charset="0"/>
              </a:rPr>
              <a:t>, distinguished healthcare leader said, “VA can accomplish things now it never could have accomplished!”</a:t>
            </a:r>
          </a:p>
          <a:p>
            <a:pPr>
              <a:spcBef>
                <a:spcPts val="600"/>
              </a:spcBef>
              <a:spcAft>
                <a:spcPts val="600"/>
              </a:spcAft>
            </a:pPr>
            <a:r>
              <a:rPr lang="en-US" sz="1400" b="1" u="none" dirty="0" smtClean="0">
                <a:latin typeface="Arial" panose="020B0604020202020204" pitchFamily="34" charset="0"/>
                <a:cs typeface="Arial" panose="020B0604020202020204" pitchFamily="34" charset="0"/>
              </a:rPr>
              <a:t>We’re in an extraordinary position. We have an opportunity to not only right wrongs, but to lengthen our lead in areas where we’ve always excelled, take the lead in service delivery areas that are lagging, and chart new ground in emerging or evolving areas of health care.</a:t>
            </a:r>
          </a:p>
          <a:p>
            <a:pPr>
              <a:spcBef>
                <a:spcPts val="600"/>
              </a:spcBef>
              <a:spcAft>
                <a:spcPts val="600"/>
              </a:spcAft>
            </a:pPr>
            <a:r>
              <a:rPr lang="en-US" sz="1400" b="1" dirty="0" smtClean="0">
                <a:solidFill>
                  <a:srgbClr val="C00000"/>
                </a:solidFill>
                <a:latin typeface="Arial" panose="020B0604020202020204" pitchFamily="34" charset="0"/>
                <a:cs typeface="Arial" panose="020B0604020202020204" pitchFamily="34" charset="0"/>
              </a:rPr>
              <a:t>But we need the continued support of Congress, Veterans, VSOs, and the American people to make the necessary changes to move forward. </a:t>
            </a:r>
            <a:endParaRPr lang="en-US" sz="1400" b="1" u="none" dirty="0" smtClean="0">
              <a:solidFill>
                <a:srgbClr val="C00000"/>
              </a:solidFill>
              <a:latin typeface="Arial" panose="020B0604020202020204" pitchFamily="34" charset="0"/>
              <a:cs typeface="Arial" panose="020B0604020202020204" pitchFamily="34" charset="0"/>
            </a:endParaRPr>
          </a:p>
          <a:p>
            <a:pPr>
              <a:spcBef>
                <a:spcPts val="600"/>
              </a:spcBef>
              <a:spcAft>
                <a:spcPts val="600"/>
              </a:spcAft>
            </a:pPr>
            <a:endParaRPr lang="en-US" sz="1400" b="1" u="none" dirty="0" smtClean="0">
              <a:latin typeface="Arial" panose="020B0604020202020204" pitchFamily="34" charset="0"/>
              <a:cs typeface="Arial" panose="020B0604020202020204" pitchFamily="34" charset="0"/>
            </a:endParaRPr>
          </a:p>
          <a:p>
            <a:pPr lvl="0"/>
            <a:r>
              <a:rPr lang="en-US" sz="1400" b="1" dirty="0" smtClean="0">
                <a:latin typeface="Arial" panose="020B0604020202020204" pitchFamily="34" charset="0"/>
                <a:cs typeface="Arial" panose="020B0604020202020204" pitchFamily="34" charset="0"/>
              </a:rPr>
              <a:t>[Open the floor to discussion, questions and answers.]</a:t>
            </a:r>
          </a:p>
        </p:txBody>
      </p:sp>
      <p:sp>
        <p:nvSpPr>
          <p:cNvPr id="4" name="Slide Number Placeholder 3"/>
          <p:cNvSpPr>
            <a:spLocks noGrp="1"/>
          </p:cNvSpPr>
          <p:nvPr>
            <p:ph type="sldNum" sz="quarter" idx="10"/>
          </p:nvPr>
        </p:nvSpPr>
        <p:spPr/>
        <p:txBody>
          <a:bodyPr/>
          <a:lstStyle/>
          <a:p>
            <a:fld id="{702D9CBD-B5BD-4944-9D29-307B3190BD3D}" type="slidenum">
              <a:rPr lang="en-US" smtClean="0"/>
              <a:pPr/>
              <a:t>21</a:t>
            </a:fld>
            <a:endParaRPr lang="en-US"/>
          </a:p>
        </p:txBody>
      </p:sp>
    </p:spTree>
    <p:extLst>
      <p:ext uri="{BB962C8B-B14F-4D97-AF65-F5344CB8AC3E}">
        <p14:creationId xmlns:p14="http://schemas.microsoft.com/office/powerpoint/2010/main" val="398502122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1100" y="696913"/>
            <a:ext cx="4648200" cy="3486150"/>
          </a:xfrm>
        </p:spPr>
      </p:sp>
      <p:sp>
        <p:nvSpPr>
          <p:cNvPr id="3" name="Notes Placeholder 2"/>
          <p:cNvSpPr>
            <a:spLocks noGrp="1"/>
          </p:cNvSpPr>
          <p:nvPr>
            <p:ph type="body" idx="1"/>
          </p:nvPr>
        </p:nvSpPr>
        <p:spPr>
          <a:xfrm>
            <a:off x="701040" y="4415792"/>
            <a:ext cx="5608320" cy="4414177"/>
          </a:xfrm>
        </p:spPr>
        <p:txBody>
          <a:bodyPr>
            <a:normAutofit/>
          </a:bodyPr>
          <a:lstStyle/>
          <a:p>
            <a:pPr>
              <a:spcBef>
                <a:spcPts val="615"/>
              </a:spcBef>
              <a:spcAft>
                <a:spcPts val="615"/>
              </a:spcAft>
            </a:pPr>
            <a:r>
              <a:rPr lang="en-US" sz="1400" b="1" dirty="0" smtClean="0">
                <a:latin typeface="Arial" panose="020B0604020202020204" pitchFamily="34" charset="0"/>
                <a:cs typeface="Arial" panose="020B0604020202020204" pitchFamily="34" charset="0"/>
              </a:rPr>
              <a:t>What’s </a:t>
            </a:r>
            <a:r>
              <a:rPr lang="en-US" sz="1400" b="1" dirty="0">
                <a:latin typeface="Arial" panose="020B0604020202020204" pitchFamily="34" charset="0"/>
                <a:cs typeface="Arial" panose="020B0604020202020204" pitchFamily="34" charset="0"/>
              </a:rPr>
              <a:t>so special about VA healthcare? </a:t>
            </a:r>
          </a:p>
          <a:p>
            <a:pPr>
              <a:spcBef>
                <a:spcPts val="615"/>
              </a:spcBef>
              <a:spcAft>
                <a:spcPts val="615"/>
              </a:spcAft>
            </a:pPr>
            <a:r>
              <a:rPr lang="en-US" sz="1400" b="1" dirty="0" smtClean="0">
                <a:latin typeface="Arial" panose="020B0604020202020204" pitchFamily="34" charset="0"/>
                <a:cs typeface="Arial" panose="020B0604020202020204" pitchFamily="34" charset="0"/>
              </a:rPr>
              <a:t>VA’s healthcare </a:t>
            </a:r>
            <a:r>
              <a:rPr lang="en-US" sz="1400" b="1" dirty="0">
                <a:latin typeface="Arial" panose="020B0604020202020204" pitchFamily="34" charset="0"/>
                <a:cs typeface="Arial" panose="020B0604020202020204" pitchFamily="34" charset="0"/>
              </a:rPr>
              <a:t>system is supported by three pillars—a unique system that depends on the strength inherent in all three of these areas:</a:t>
            </a:r>
          </a:p>
          <a:p>
            <a:pPr marL="293334" indent="-293334">
              <a:buFont typeface="Arial" panose="020B0604020202020204" pitchFamily="34" charset="0"/>
              <a:buChar char="•"/>
            </a:pPr>
            <a:r>
              <a:rPr lang="en-US" sz="1400" b="1" dirty="0" smtClean="0">
                <a:latin typeface="Arial" panose="020B0604020202020204" pitchFamily="34" charset="0"/>
                <a:cs typeface="Arial" panose="020B0604020202020204" pitchFamily="34" charset="0"/>
              </a:rPr>
              <a:t>Research</a:t>
            </a:r>
            <a:endParaRPr lang="en-US" sz="1400" b="1" dirty="0">
              <a:latin typeface="Arial" panose="020B0604020202020204" pitchFamily="34" charset="0"/>
              <a:cs typeface="Arial" panose="020B0604020202020204" pitchFamily="34" charset="0"/>
            </a:endParaRPr>
          </a:p>
          <a:p>
            <a:pPr marL="293334" indent="-293334">
              <a:buFont typeface="Arial" panose="020B0604020202020204" pitchFamily="34" charset="0"/>
              <a:buChar char="•"/>
            </a:pPr>
            <a:r>
              <a:rPr lang="en-US" sz="1400" b="1" dirty="0">
                <a:latin typeface="Arial" panose="020B0604020202020204" pitchFamily="34" charset="0"/>
                <a:cs typeface="Arial" panose="020B0604020202020204" pitchFamily="34" charset="0"/>
              </a:rPr>
              <a:t>Education </a:t>
            </a:r>
            <a:r>
              <a:rPr lang="en-US" sz="1400" b="1" dirty="0" smtClean="0">
                <a:latin typeface="Arial" panose="020B0604020202020204" pitchFamily="34" charset="0"/>
                <a:cs typeface="Arial" panose="020B0604020202020204" pitchFamily="34" charset="0"/>
              </a:rPr>
              <a:t>&amp; Training</a:t>
            </a:r>
            <a:endParaRPr lang="en-US" sz="1400" b="1" dirty="0">
              <a:latin typeface="Arial" panose="020B0604020202020204" pitchFamily="34" charset="0"/>
              <a:cs typeface="Arial" panose="020B0604020202020204" pitchFamily="34" charset="0"/>
            </a:endParaRPr>
          </a:p>
          <a:p>
            <a:pPr marL="293334" indent="-293334">
              <a:spcAft>
                <a:spcPts val="615"/>
              </a:spcAft>
              <a:buFont typeface="Arial" panose="020B0604020202020204" pitchFamily="34" charset="0"/>
              <a:buChar char="•"/>
            </a:pPr>
            <a:r>
              <a:rPr lang="en-US" sz="1400" b="1" dirty="0">
                <a:latin typeface="Arial" panose="020B0604020202020204" pitchFamily="34" charset="0"/>
                <a:cs typeface="Arial" panose="020B0604020202020204" pitchFamily="34" charset="0"/>
              </a:rPr>
              <a:t>Clinical Care </a:t>
            </a:r>
          </a:p>
          <a:p>
            <a:pPr lvl="0">
              <a:spcBef>
                <a:spcPts val="600"/>
              </a:spcBef>
              <a:spcAft>
                <a:spcPts val="600"/>
              </a:spcAft>
            </a:pPr>
            <a:r>
              <a:rPr lang="en-US" sz="1400" b="1" dirty="0">
                <a:latin typeface="Arial" panose="020B0604020202020204" pitchFamily="34" charset="0"/>
                <a:cs typeface="Arial" panose="020B0604020202020204" pitchFamily="34" charset="0"/>
              </a:rPr>
              <a:t>These three pillars date back to 1946, when my predecessor, Gen. Omar Bradley, issued Policy Memorandum No. 2, establishing partnerships between the Veterans Administration and medical schools across the country. </a:t>
            </a:r>
            <a:endParaRPr lang="en-US" sz="1400" dirty="0">
              <a:latin typeface="Arial" panose="020B0604020202020204" pitchFamily="34" charset="0"/>
              <a:cs typeface="Arial" panose="020B0604020202020204" pitchFamily="34" charset="0"/>
            </a:endParaRPr>
          </a:p>
          <a:p>
            <a:pPr>
              <a:spcBef>
                <a:spcPts val="600"/>
              </a:spcBef>
              <a:spcAft>
                <a:spcPts val="600"/>
              </a:spcAft>
            </a:pPr>
            <a:r>
              <a:rPr lang="en-US" sz="1400" b="1" dirty="0">
                <a:latin typeface="Arial" panose="020B0604020202020204" pitchFamily="34" charset="0"/>
                <a:cs typeface="Arial" panose="020B0604020202020204" pitchFamily="34" charset="0"/>
              </a:rPr>
              <a:t>Those partnerships had a three-fold purpose: </a:t>
            </a:r>
            <a:endParaRPr lang="en-US" sz="1400" dirty="0">
              <a:latin typeface="Arial" panose="020B0604020202020204" pitchFamily="34" charset="0"/>
              <a:cs typeface="Arial" panose="020B0604020202020204" pitchFamily="34" charset="0"/>
            </a:endParaRPr>
          </a:p>
          <a:p>
            <a:pPr marL="342900" lvl="0" indent="-342900">
              <a:buFont typeface="+mj-lt"/>
              <a:buAutoNum type="arabicPeriod"/>
            </a:pPr>
            <a:r>
              <a:rPr lang="en-US" sz="1400" b="1" dirty="0">
                <a:latin typeface="Arial" panose="020B0604020202020204" pitchFamily="34" charset="0"/>
                <a:cs typeface="Arial" panose="020B0604020202020204" pitchFamily="34" charset="0"/>
              </a:rPr>
              <a:t>Give Veterans the highest quality medical care, </a:t>
            </a:r>
            <a:endParaRPr lang="en-US" sz="1400" dirty="0">
              <a:latin typeface="Arial" panose="020B0604020202020204" pitchFamily="34" charset="0"/>
              <a:cs typeface="Arial" panose="020B0604020202020204" pitchFamily="34" charset="0"/>
            </a:endParaRPr>
          </a:p>
          <a:p>
            <a:pPr marL="342900" lvl="0" indent="-342900">
              <a:buFont typeface="+mj-lt"/>
              <a:buAutoNum type="arabicPeriod"/>
            </a:pPr>
            <a:r>
              <a:rPr lang="en-US" sz="1400" b="1" dirty="0">
                <a:latin typeface="Arial" panose="020B0604020202020204" pitchFamily="34" charset="0"/>
                <a:cs typeface="Arial" panose="020B0604020202020204" pitchFamily="34" charset="0"/>
              </a:rPr>
              <a:t>Give Veterans the opportunity for post-graduate study, and</a:t>
            </a:r>
            <a:endParaRPr lang="en-US" sz="1400" dirty="0">
              <a:latin typeface="Arial" panose="020B0604020202020204" pitchFamily="34" charset="0"/>
              <a:cs typeface="Arial" panose="020B0604020202020204" pitchFamily="34" charset="0"/>
            </a:endParaRPr>
          </a:p>
          <a:p>
            <a:pPr marL="342900" lvl="0" indent="-342900">
              <a:buFont typeface="+mj-lt"/>
              <a:buAutoNum type="arabicPeriod"/>
            </a:pPr>
            <a:r>
              <a:rPr lang="en-US" sz="1400" b="1" dirty="0">
                <a:latin typeface="Arial" panose="020B0604020202020204" pitchFamily="34" charset="0"/>
                <a:cs typeface="Arial" panose="020B0604020202020204" pitchFamily="34" charset="0"/>
              </a:rPr>
              <a:t>Raise the general standard of medical practice in the United States by using VA facilities to train medical professionals. </a:t>
            </a:r>
            <a:endParaRPr lang="en-US" sz="1400" b="1" dirty="0"/>
          </a:p>
        </p:txBody>
      </p:sp>
      <p:sp>
        <p:nvSpPr>
          <p:cNvPr id="4" name="Slide Number Placeholder 3"/>
          <p:cNvSpPr>
            <a:spLocks noGrp="1"/>
          </p:cNvSpPr>
          <p:nvPr>
            <p:ph type="sldNum" sz="quarter" idx="10"/>
          </p:nvPr>
        </p:nvSpPr>
        <p:spPr/>
        <p:txBody>
          <a:bodyPr/>
          <a:lstStyle/>
          <a:p>
            <a:fld id="{702D9CBD-B5BD-4944-9D29-307B3190BD3D}" type="slidenum">
              <a:rPr lang="en-US" smtClean="0"/>
              <a:pPr/>
              <a:t>3</a:t>
            </a:fld>
            <a:endParaRPr lang="en-US"/>
          </a:p>
        </p:txBody>
      </p:sp>
    </p:spTree>
    <p:extLst>
      <p:ext uri="{BB962C8B-B14F-4D97-AF65-F5344CB8AC3E}">
        <p14:creationId xmlns:p14="http://schemas.microsoft.com/office/powerpoint/2010/main" val="134822977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1100" y="533400"/>
            <a:ext cx="4648200" cy="3486150"/>
          </a:xfrm>
        </p:spPr>
      </p:sp>
      <p:sp>
        <p:nvSpPr>
          <p:cNvPr id="3" name="Notes Placeholder 2"/>
          <p:cNvSpPr>
            <a:spLocks noGrp="1"/>
          </p:cNvSpPr>
          <p:nvPr>
            <p:ph type="body" idx="1"/>
          </p:nvPr>
        </p:nvSpPr>
        <p:spPr>
          <a:xfrm>
            <a:off x="701040" y="4174955"/>
            <a:ext cx="5608320" cy="4499610"/>
          </a:xfrm>
        </p:spPr>
        <p:txBody>
          <a:bodyPr>
            <a:normAutofit lnSpcReduction="10000"/>
          </a:bodyPr>
          <a:lstStyle/>
          <a:p>
            <a:pPr>
              <a:spcBef>
                <a:spcPts val="611"/>
              </a:spcBef>
              <a:spcAft>
                <a:spcPts val="611"/>
              </a:spcAft>
            </a:pPr>
            <a:r>
              <a:rPr lang="en-US" b="1" dirty="0" smtClean="0">
                <a:latin typeface="Arial" panose="020B0604020202020204" pitchFamily="34" charset="0"/>
                <a:cs typeface="Arial" panose="020B0604020202020204" pitchFamily="34" charset="0"/>
              </a:rPr>
              <a:t>RESEARCH</a:t>
            </a:r>
            <a:endParaRPr lang="en-US" b="1" u="none" dirty="0" smtClean="0">
              <a:latin typeface="Arial" panose="020B0604020202020204" pitchFamily="34" charset="0"/>
              <a:cs typeface="Arial" panose="020B0604020202020204" pitchFamily="34" charset="0"/>
            </a:endParaRPr>
          </a:p>
          <a:p>
            <a:pPr>
              <a:spcBef>
                <a:spcPts val="611"/>
              </a:spcBef>
              <a:spcAft>
                <a:spcPts val="611"/>
              </a:spcAft>
            </a:pPr>
            <a:r>
              <a:rPr lang="en-US" b="1" dirty="0" smtClean="0">
                <a:latin typeface="Arial" panose="020B0604020202020204" pitchFamily="34" charset="0"/>
                <a:cs typeface="Arial" panose="020B0604020202020204" pitchFamily="34" charset="0"/>
              </a:rPr>
              <a:t>VA researchers have made major contributions to medical science, earning </a:t>
            </a:r>
            <a:r>
              <a:rPr lang="en-US" b="1" dirty="0" smtClean="0">
                <a:solidFill>
                  <a:srgbClr val="C00000"/>
                </a:solidFill>
                <a:latin typeface="Arial" panose="020B0604020202020204" pitchFamily="34" charset="0"/>
                <a:cs typeface="Arial" panose="020B0604020202020204" pitchFamily="34" charset="0"/>
              </a:rPr>
              <a:t>3 Nobel Prizes</a:t>
            </a:r>
            <a:r>
              <a:rPr lang="en-US" b="1" dirty="0" smtClean="0">
                <a:latin typeface="Arial" panose="020B0604020202020204" pitchFamily="34" charset="0"/>
                <a:cs typeface="Arial" panose="020B0604020202020204" pitchFamily="34" charset="0"/>
              </a:rPr>
              <a:t>, </a:t>
            </a:r>
            <a:r>
              <a:rPr lang="en-US" b="1" dirty="0" smtClean="0">
                <a:solidFill>
                  <a:srgbClr val="C00000"/>
                </a:solidFill>
                <a:latin typeface="Arial" panose="020B0604020202020204" pitchFamily="34" charset="0"/>
                <a:cs typeface="Arial" panose="020B0604020202020204" pitchFamily="34" charset="0"/>
              </a:rPr>
              <a:t>7 </a:t>
            </a:r>
            <a:r>
              <a:rPr lang="en-US" b="1" dirty="0" err="1" smtClean="0">
                <a:solidFill>
                  <a:srgbClr val="C00000"/>
                </a:solidFill>
                <a:latin typeface="Arial" panose="020B0604020202020204" pitchFamily="34" charset="0"/>
                <a:cs typeface="Arial" panose="020B0604020202020204" pitchFamily="34" charset="0"/>
              </a:rPr>
              <a:t>Lasker</a:t>
            </a:r>
            <a:r>
              <a:rPr lang="en-US" b="1" dirty="0" smtClean="0">
                <a:solidFill>
                  <a:srgbClr val="C00000"/>
                </a:solidFill>
                <a:latin typeface="Arial" panose="020B0604020202020204" pitchFamily="34" charset="0"/>
                <a:cs typeface="Arial" panose="020B0604020202020204" pitchFamily="34" charset="0"/>
              </a:rPr>
              <a:t> Awards</a:t>
            </a:r>
            <a:r>
              <a:rPr lang="en-US" b="1" dirty="0" smtClean="0">
                <a:latin typeface="Arial" panose="020B0604020202020204" pitchFamily="34" charset="0"/>
                <a:cs typeface="Arial" panose="020B0604020202020204" pitchFamily="34" charset="0"/>
              </a:rPr>
              <a:t>, many other awards and recognitions.</a:t>
            </a:r>
            <a:endParaRPr lang="en-US" b="1" dirty="0">
              <a:latin typeface="Arial" panose="020B0604020202020204" pitchFamily="34" charset="0"/>
              <a:cs typeface="Arial" panose="020B0604020202020204" pitchFamily="34" charset="0"/>
            </a:endParaRPr>
          </a:p>
          <a:p>
            <a:pPr>
              <a:spcBef>
                <a:spcPts val="611"/>
              </a:spcBef>
              <a:spcAft>
                <a:spcPts val="611"/>
              </a:spcAft>
            </a:pPr>
            <a:r>
              <a:rPr lang="en-US" b="1" u="none" dirty="0" smtClean="0">
                <a:latin typeface="Arial" panose="020B0604020202020204" pitchFamily="34" charset="0"/>
                <a:cs typeface="Arial" panose="020B0604020202020204" pitchFamily="34" charset="0"/>
              </a:rPr>
              <a:t>Among our achievements: </a:t>
            </a:r>
          </a:p>
          <a:p>
            <a:pPr marL="294511" indent="-294511">
              <a:spcBef>
                <a:spcPts val="611"/>
              </a:spcBef>
              <a:spcAft>
                <a:spcPts val="611"/>
              </a:spcAft>
              <a:buFont typeface="Wingdings" panose="05000000000000000000" pitchFamily="2" charset="2"/>
              <a:buChar char="§"/>
            </a:pPr>
            <a:r>
              <a:rPr lang="en-US" b="1" u="none" dirty="0" smtClean="0">
                <a:latin typeface="Arial" panose="020B0604020202020204" pitchFamily="34" charset="0"/>
                <a:cs typeface="Arial" panose="020B0604020202020204" pitchFamily="34" charset="0"/>
              </a:rPr>
              <a:t>The implantable </a:t>
            </a:r>
            <a:r>
              <a:rPr lang="en-US" b="1" u="none" dirty="0" smtClean="0">
                <a:solidFill>
                  <a:srgbClr val="C00000"/>
                </a:solidFill>
                <a:latin typeface="Arial" panose="020B0604020202020204" pitchFamily="34" charset="0"/>
                <a:cs typeface="Arial" panose="020B0604020202020204" pitchFamily="34" charset="0"/>
              </a:rPr>
              <a:t>cardiac pacemaker</a:t>
            </a:r>
            <a:r>
              <a:rPr lang="en-US" b="1" u="none" dirty="0" smtClean="0">
                <a:latin typeface="Arial" panose="020B0604020202020204" pitchFamily="34" charset="0"/>
                <a:cs typeface="Arial" panose="020B0604020202020204" pitchFamily="34" charset="0"/>
              </a:rPr>
              <a:t>, the first successful </a:t>
            </a:r>
            <a:r>
              <a:rPr lang="en-US" b="1" u="none" dirty="0" smtClean="0">
                <a:solidFill>
                  <a:srgbClr val="C00000"/>
                </a:solidFill>
                <a:latin typeface="Arial" panose="020B0604020202020204" pitchFamily="34" charset="0"/>
                <a:cs typeface="Arial" panose="020B0604020202020204" pitchFamily="34" charset="0"/>
              </a:rPr>
              <a:t>liver transplants</a:t>
            </a:r>
            <a:r>
              <a:rPr lang="en-US" b="1" u="none" dirty="0" smtClean="0">
                <a:latin typeface="Arial" panose="020B0604020202020204" pitchFamily="34" charset="0"/>
                <a:cs typeface="Arial" panose="020B0604020202020204" pitchFamily="34" charset="0"/>
              </a:rPr>
              <a:t>, &amp; the </a:t>
            </a:r>
            <a:r>
              <a:rPr lang="en-US" b="1" u="none" dirty="0" smtClean="0">
                <a:solidFill>
                  <a:srgbClr val="C00000"/>
                </a:solidFill>
                <a:latin typeface="Arial" panose="020B0604020202020204" pitchFamily="34" charset="0"/>
                <a:cs typeface="Arial" panose="020B0604020202020204" pitchFamily="34" charset="0"/>
              </a:rPr>
              <a:t>nicotine patch </a:t>
            </a:r>
            <a:r>
              <a:rPr lang="en-US" b="1" u="none" dirty="0" smtClean="0">
                <a:latin typeface="Arial" panose="020B0604020202020204" pitchFamily="34" charset="0"/>
                <a:cs typeface="Arial" panose="020B0604020202020204" pitchFamily="34" charset="0"/>
              </a:rPr>
              <a:t>to help smokers quit</a:t>
            </a:r>
            <a:r>
              <a:rPr lang="en-US" b="1" u="none" cap="all" dirty="0" smtClean="0">
                <a:latin typeface="Arial" panose="020B0604020202020204" pitchFamily="34" charset="0"/>
                <a:cs typeface="Arial" panose="020B0604020202020204" pitchFamily="34" charset="0"/>
              </a:rPr>
              <a:t>;</a:t>
            </a:r>
            <a:endParaRPr lang="en-US" b="1" u="none" dirty="0" smtClean="0">
              <a:latin typeface="Arial" panose="020B0604020202020204" pitchFamily="34" charset="0"/>
              <a:cs typeface="Arial" panose="020B0604020202020204" pitchFamily="34" charset="0"/>
            </a:endParaRPr>
          </a:p>
          <a:p>
            <a:pPr marL="294511" indent="-294511">
              <a:spcBef>
                <a:spcPts val="611"/>
              </a:spcBef>
              <a:spcAft>
                <a:spcPts val="611"/>
              </a:spcAft>
              <a:buFont typeface="Wingdings" panose="05000000000000000000" pitchFamily="2" charset="2"/>
              <a:buChar char="§"/>
            </a:pPr>
            <a:r>
              <a:rPr lang="en-US" b="1" u="none" dirty="0" smtClean="0">
                <a:latin typeface="Arial" panose="020B0604020202020204" pitchFamily="34" charset="0"/>
                <a:cs typeface="Arial" panose="020B0604020202020204" pitchFamily="34" charset="0"/>
              </a:rPr>
              <a:t>Multiple advances in </a:t>
            </a:r>
            <a:r>
              <a:rPr lang="en-US" b="1" dirty="0" smtClean="0">
                <a:solidFill>
                  <a:srgbClr val="C00000"/>
                </a:solidFill>
                <a:latin typeface="Arial" panose="020B0604020202020204" pitchFamily="34" charset="0"/>
                <a:cs typeface="Arial" panose="020B0604020202020204" pitchFamily="34" charset="0"/>
              </a:rPr>
              <a:t>prosthetics</a:t>
            </a:r>
            <a:r>
              <a:rPr lang="en-US" b="1" dirty="0" smtClean="0">
                <a:latin typeface="Arial" panose="020B0604020202020204" pitchFamily="34" charset="0"/>
                <a:cs typeface="Arial" panose="020B0604020202020204" pitchFamily="34" charset="0"/>
              </a:rPr>
              <a:t>, </a:t>
            </a:r>
            <a:r>
              <a:rPr lang="en-US" b="1" u="none" dirty="0" smtClean="0">
                <a:latin typeface="Arial" panose="020B0604020202020204" pitchFamily="34" charset="0"/>
                <a:cs typeface="Arial" panose="020B0604020202020204" pitchFamily="34" charset="0"/>
              </a:rPr>
              <a:t>in identifying </a:t>
            </a:r>
            <a:r>
              <a:rPr lang="en-US" b="1" u="none" dirty="0" smtClean="0">
                <a:solidFill>
                  <a:srgbClr val="C00000"/>
                </a:solidFill>
                <a:latin typeface="Arial" panose="020B0604020202020204" pitchFamily="34" charset="0"/>
                <a:cs typeface="Arial" panose="020B0604020202020204" pitchFamily="34" charset="0"/>
              </a:rPr>
              <a:t>genetic risk factors </a:t>
            </a:r>
            <a:r>
              <a:rPr lang="en-US" b="1" u="none" dirty="0" smtClean="0">
                <a:latin typeface="Arial" panose="020B0604020202020204" pitchFamily="34" charset="0"/>
                <a:cs typeface="Arial" panose="020B0604020202020204" pitchFamily="34" charset="0"/>
              </a:rPr>
              <a:t>for numerous diseases,</a:t>
            </a:r>
            <a:r>
              <a:rPr lang="en-US" b="1" u="none" baseline="0" dirty="0" smtClean="0">
                <a:latin typeface="Arial" panose="020B0604020202020204" pitchFamily="34" charset="0"/>
                <a:cs typeface="Arial" panose="020B0604020202020204" pitchFamily="34" charset="0"/>
              </a:rPr>
              <a:t> and </a:t>
            </a:r>
            <a:r>
              <a:rPr lang="en-US" b="1" dirty="0" smtClean="0">
                <a:latin typeface="Arial" panose="020B0604020202020204" pitchFamily="34" charset="0"/>
                <a:cs typeface="Arial" panose="020B0604020202020204" pitchFamily="34" charset="0"/>
              </a:rPr>
              <a:t>in treating </a:t>
            </a:r>
            <a:r>
              <a:rPr lang="en-US" b="1" u="none" dirty="0" smtClean="0">
                <a:solidFill>
                  <a:srgbClr val="C00000"/>
                </a:solidFill>
                <a:latin typeface="Arial" panose="020B0604020202020204" pitchFamily="34" charset="0"/>
                <a:cs typeface="Arial" panose="020B0604020202020204" pitchFamily="34" charset="0"/>
              </a:rPr>
              <a:t>Spinal Cord Injury </a:t>
            </a:r>
            <a:r>
              <a:rPr lang="en-US" b="1" u="none" dirty="0" smtClean="0">
                <a:latin typeface="Arial" panose="020B0604020202020204" pitchFamily="34" charset="0"/>
                <a:cs typeface="Arial" panose="020B0604020202020204" pitchFamily="34" charset="0"/>
              </a:rPr>
              <a:t>(SCI)</a:t>
            </a:r>
            <a:r>
              <a:rPr lang="en-US" b="1" u="none" baseline="0" dirty="0" smtClean="0">
                <a:latin typeface="Arial" panose="020B0604020202020204" pitchFamily="34" charset="0"/>
                <a:cs typeface="Arial" panose="020B0604020202020204" pitchFamily="34" charset="0"/>
              </a:rPr>
              <a:t> at the Bronx VA</a:t>
            </a:r>
            <a:r>
              <a:rPr lang="en-US" b="1" dirty="0" smtClean="0">
                <a:latin typeface="Georgia" panose="02040502050405020303" pitchFamily="18" charset="0"/>
              </a:rPr>
              <a:t>.</a:t>
            </a:r>
            <a:endParaRPr lang="en-US" b="1" u="none" dirty="0" smtClean="0">
              <a:latin typeface="Arial" panose="020B0604020202020204" pitchFamily="34" charset="0"/>
              <a:cs typeface="Arial" panose="020B0604020202020204" pitchFamily="34" charset="0"/>
            </a:endParaRPr>
          </a:p>
          <a:p>
            <a:pPr marL="294511" indent="-294511">
              <a:spcBef>
                <a:spcPts val="611"/>
              </a:spcBef>
              <a:spcAft>
                <a:spcPts val="611"/>
              </a:spcAft>
              <a:buFont typeface="Wingdings" panose="05000000000000000000" pitchFamily="2" charset="2"/>
              <a:buChar char="§"/>
            </a:pPr>
            <a:r>
              <a:rPr lang="en-US" b="1" dirty="0" smtClean="0">
                <a:latin typeface="Arial" panose="020B0604020202020204" pitchFamily="34" charset="0"/>
                <a:cs typeface="Arial" panose="020B0604020202020204" pitchFamily="34" charset="0"/>
              </a:rPr>
              <a:t>Groundbreaking </a:t>
            </a:r>
            <a:r>
              <a:rPr lang="en-US" b="1" dirty="0">
                <a:latin typeface="Arial" panose="020B0604020202020204" pitchFamily="34" charset="0"/>
                <a:cs typeface="Arial" panose="020B0604020202020204" pitchFamily="34" charset="0"/>
              </a:rPr>
              <a:t>strides in </a:t>
            </a:r>
            <a:r>
              <a:rPr lang="en-US" b="1" dirty="0" smtClean="0">
                <a:latin typeface="Arial" panose="020B0604020202020204" pitchFamily="34" charset="0"/>
                <a:cs typeface="Arial" panose="020B0604020202020204" pitchFamily="34" charset="0"/>
              </a:rPr>
              <a:t>treating the signature wounds of today’s conflicts—</a:t>
            </a:r>
            <a:r>
              <a:rPr lang="en-US" b="1" dirty="0" smtClean="0">
                <a:solidFill>
                  <a:srgbClr val="C00000"/>
                </a:solidFill>
                <a:latin typeface="Arial" panose="020B0604020202020204" pitchFamily="34" charset="0"/>
                <a:cs typeface="Arial" panose="020B0604020202020204" pitchFamily="34" charset="0"/>
              </a:rPr>
              <a:t>PTSD</a:t>
            </a:r>
            <a:r>
              <a:rPr lang="en-US" b="1" dirty="0" smtClean="0">
                <a:latin typeface="Arial" panose="020B0604020202020204" pitchFamily="34" charset="0"/>
                <a:cs typeface="Arial" panose="020B0604020202020204" pitchFamily="34" charset="0"/>
              </a:rPr>
              <a:t> </a:t>
            </a:r>
            <a:r>
              <a:rPr lang="en-US" b="1" dirty="0">
                <a:latin typeface="Arial" panose="020B0604020202020204" pitchFamily="34" charset="0"/>
                <a:cs typeface="Arial" panose="020B0604020202020204" pitchFamily="34" charset="0"/>
              </a:rPr>
              <a:t>and </a:t>
            </a:r>
            <a:r>
              <a:rPr lang="en-US" b="1" dirty="0" smtClean="0">
                <a:solidFill>
                  <a:srgbClr val="C00000"/>
                </a:solidFill>
                <a:latin typeface="Arial" panose="020B0604020202020204" pitchFamily="34" charset="0"/>
                <a:cs typeface="Arial" panose="020B0604020202020204" pitchFamily="34" charset="0"/>
              </a:rPr>
              <a:t>TBI</a:t>
            </a:r>
            <a:r>
              <a:rPr lang="en-US" b="1" dirty="0" smtClean="0">
                <a:latin typeface="Arial" panose="020B0604020202020204" pitchFamily="34" charset="0"/>
                <a:cs typeface="Arial" panose="020B0604020202020204" pitchFamily="34" charset="0"/>
              </a:rPr>
              <a:t>. </a:t>
            </a:r>
          </a:p>
          <a:p>
            <a:pPr marL="294511" indent="-294511">
              <a:spcBef>
                <a:spcPts val="611"/>
              </a:spcBef>
              <a:spcAft>
                <a:spcPts val="611"/>
              </a:spcAft>
              <a:buFont typeface="Wingdings" panose="05000000000000000000" pitchFamily="2" charset="2"/>
              <a:buChar char="§"/>
            </a:pPr>
            <a:r>
              <a:rPr lang="en-US" b="1" dirty="0" smtClean="0">
                <a:latin typeface="Arial" panose="020B0604020202020204" pitchFamily="34" charset="0"/>
                <a:cs typeface="Arial" panose="020B0604020202020204" pitchFamily="34" charset="0"/>
              </a:rPr>
              <a:t>We </a:t>
            </a:r>
            <a:r>
              <a:rPr lang="en-US" b="1" dirty="0">
                <a:latin typeface="Arial" panose="020B0604020202020204" pitchFamily="34" charset="0"/>
                <a:cs typeface="Arial" panose="020B0604020202020204" pitchFamily="34" charset="0"/>
              </a:rPr>
              <a:t>were </a:t>
            </a:r>
            <a:r>
              <a:rPr lang="en-US" b="1" dirty="0" smtClean="0">
                <a:latin typeface="Arial" panose="020B0604020202020204" pitchFamily="34" charset="0"/>
                <a:cs typeface="Arial" panose="020B0604020202020204" pitchFamily="34" charset="0"/>
              </a:rPr>
              <a:t>also the </a:t>
            </a:r>
            <a:r>
              <a:rPr lang="en-US" b="1" dirty="0">
                <a:latin typeface="Arial" panose="020B0604020202020204" pitchFamily="34" charset="0"/>
                <a:cs typeface="Arial" panose="020B0604020202020204" pitchFamily="34" charset="0"/>
              </a:rPr>
              <a:t>first large healthcare system </a:t>
            </a:r>
            <a:r>
              <a:rPr lang="en-US" b="1" dirty="0" smtClean="0">
                <a:latin typeface="Arial" panose="020B0604020202020204" pitchFamily="34" charset="0"/>
                <a:cs typeface="Arial" panose="020B0604020202020204" pitchFamily="34" charset="0"/>
              </a:rPr>
              <a:t>to develop </a:t>
            </a:r>
            <a:r>
              <a:rPr lang="en-US" b="1" dirty="0">
                <a:latin typeface="Arial" panose="020B0604020202020204" pitchFamily="34" charset="0"/>
                <a:cs typeface="Arial" panose="020B0604020202020204" pitchFamily="34" charset="0"/>
              </a:rPr>
              <a:t>a system-wide </a:t>
            </a:r>
            <a:r>
              <a:rPr lang="en-US" b="1" dirty="0">
                <a:solidFill>
                  <a:srgbClr val="C00000"/>
                </a:solidFill>
                <a:latin typeface="Arial" panose="020B0604020202020204" pitchFamily="34" charset="0"/>
                <a:cs typeface="Arial" panose="020B0604020202020204" pitchFamily="34" charset="0"/>
              </a:rPr>
              <a:t>electronic health </a:t>
            </a:r>
            <a:r>
              <a:rPr lang="en-US" b="1" dirty="0" smtClean="0">
                <a:solidFill>
                  <a:srgbClr val="C00000"/>
                </a:solidFill>
                <a:latin typeface="Arial" panose="020B0604020202020204" pitchFamily="34" charset="0"/>
                <a:cs typeface="Arial" panose="020B0604020202020204" pitchFamily="34" charset="0"/>
              </a:rPr>
              <a:t>record</a:t>
            </a:r>
            <a:r>
              <a:rPr lang="en-US" b="1" dirty="0">
                <a:latin typeface="Arial" panose="020B0604020202020204" pitchFamily="34" charset="0"/>
                <a:cs typeface="Arial" panose="020B0604020202020204" pitchFamily="34" charset="0"/>
              </a:rPr>
              <a:t> </a:t>
            </a:r>
            <a:r>
              <a:rPr lang="en-US" b="1" dirty="0" smtClean="0">
                <a:latin typeface="Arial" panose="020B0604020202020204" pitchFamily="34" charset="0"/>
                <a:cs typeface="Arial" panose="020B0604020202020204" pitchFamily="34" charset="0"/>
              </a:rPr>
              <a:t>and the first to begin </a:t>
            </a:r>
            <a:r>
              <a:rPr lang="en-US" b="1" dirty="0" smtClean="0">
                <a:solidFill>
                  <a:srgbClr val="C00000"/>
                </a:solidFill>
                <a:latin typeface="Arial" panose="020B0604020202020204" pitchFamily="34" charset="0"/>
                <a:cs typeface="Arial" panose="020B0604020202020204" pitchFamily="34" charset="0"/>
              </a:rPr>
              <a:t>barcoding</a:t>
            </a:r>
            <a:r>
              <a:rPr lang="en-US" b="1" dirty="0" smtClean="0">
                <a:latin typeface="Arial" panose="020B0604020202020204" pitchFamily="34" charset="0"/>
                <a:cs typeface="Arial" panose="020B0604020202020204" pitchFamily="34" charset="0"/>
              </a:rPr>
              <a:t> medications to reduce errors.</a:t>
            </a:r>
          </a:p>
          <a:p>
            <a:pPr>
              <a:spcBef>
                <a:spcPts val="611"/>
              </a:spcBef>
              <a:spcAft>
                <a:spcPts val="611"/>
              </a:spcAft>
            </a:pPr>
            <a:r>
              <a:rPr lang="en-US" b="1" dirty="0">
                <a:latin typeface="Arial" panose="020B0604020202020204" pitchFamily="34" charset="0"/>
                <a:cs typeface="Arial" panose="020B0604020202020204" pitchFamily="34" charset="0"/>
              </a:rPr>
              <a:t>This year, VA </a:t>
            </a:r>
            <a:r>
              <a:rPr lang="en-US" b="1" dirty="0" smtClean="0">
                <a:latin typeface="Arial" panose="020B0604020202020204" pitchFamily="34" charset="0"/>
                <a:cs typeface="Arial" panose="020B0604020202020204" pitchFamily="34" charset="0"/>
              </a:rPr>
              <a:t>will invest </a:t>
            </a:r>
            <a:r>
              <a:rPr lang="en-US" b="1" dirty="0">
                <a:solidFill>
                  <a:srgbClr val="C00000"/>
                </a:solidFill>
                <a:latin typeface="Arial" panose="020B0604020202020204" pitchFamily="34" charset="0"/>
                <a:cs typeface="Arial" panose="020B0604020202020204" pitchFamily="34" charset="0"/>
              </a:rPr>
              <a:t>$1.8 billion </a:t>
            </a:r>
            <a:r>
              <a:rPr lang="en-US" b="1" dirty="0">
                <a:latin typeface="Arial" panose="020B0604020202020204" pitchFamily="34" charset="0"/>
                <a:cs typeface="Arial" panose="020B0604020202020204" pitchFamily="34" charset="0"/>
              </a:rPr>
              <a:t>in over 2,200 research projects involving nearly 3,400 VA researchers</a:t>
            </a:r>
            <a:r>
              <a:rPr lang="en-US" b="1" dirty="0" smtClean="0">
                <a:latin typeface="Arial" panose="020B0604020202020204" pitchFamily="34" charset="0"/>
                <a:cs typeface="Arial" panose="020B0604020202020204" pitchFamily="34" charset="0"/>
              </a:rPr>
              <a:t>. This is research </a:t>
            </a:r>
            <a:r>
              <a:rPr lang="en-US" b="1" dirty="0">
                <a:latin typeface="Arial" panose="020B0604020202020204" pitchFamily="34" charset="0"/>
                <a:cs typeface="Arial" panose="020B0604020202020204" pitchFamily="34" charset="0"/>
              </a:rPr>
              <a:t>that will help </a:t>
            </a:r>
            <a:r>
              <a:rPr lang="en-US" b="1" dirty="0" smtClean="0">
                <a:latin typeface="Arial" panose="020B0604020202020204" pitchFamily="34" charset="0"/>
                <a:cs typeface="Arial" panose="020B0604020202020204" pitchFamily="34" charset="0"/>
              </a:rPr>
              <a:t>not </a:t>
            </a:r>
            <a:r>
              <a:rPr lang="en-US" b="1" dirty="0">
                <a:latin typeface="Arial" panose="020B0604020202020204" pitchFamily="34" charset="0"/>
                <a:cs typeface="Arial" panose="020B0604020202020204" pitchFamily="34" charset="0"/>
              </a:rPr>
              <a:t>just </a:t>
            </a:r>
            <a:r>
              <a:rPr lang="en-US" b="1" dirty="0" smtClean="0">
                <a:latin typeface="Arial" panose="020B0604020202020204" pitchFamily="34" charset="0"/>
                <a:cs typeface="Arial" panose="020B0604020202020204" pitchFamily="34" charset="0"/>
              </a:rPr>
              <a:t>Veterans but countless other Americans for </a:t>
            </a:r>
            <a:r>
              <a:rPr lang="en-US" b="1" dirty="0">
                <a:latin typeface="Arial" panose="020B0604020202020204" pitchFamily="34" charset="0"/>
                <a:cs typeface="Arial" panose="020B0604020202020204" pitchFamily="34" charset="0"/>
              </a:rPr>
              <a:t>generations to </a:t>
            </a:r>
            <a:r>
              <a:rPr lang="en-US" b="1" dirty="0" smtClean="0">
                <a:latin typeface="Arial" panose="020B0604020202020204" pitchFamily="34" charset="0"/>
                <a:cs typeface="Arial" panose="020B0604020202020204" pitchFamily="34" charset="0"/>
              </a:rPr>
              <a:t>come. </a:t>
            </a:r>
            <a:endParaRPr lang="en-US" b="1" dirty="0">
              <a:latin typeface="Arial" panose="020B0604020202020204" pitchFamily="34" charset="0"/>
              <a:cs typeface="Arial" panose="020B0604020202020204" pitchFamily="34" charset="0"/>
            </a:endParaRPr>
          </a:p>
          <a:p>
            <a:pPr>
              <a:spcBef>
                <a:spcPts val="611"/>
              </a:spcBef>
              <a:spcAft>
                <a:spcPts val="611"/>
              </a:spcAft>
            </a:pPr>
            <a:endParaRPr lang="en-US" b="1" dirty="0">
              <a:latin typeface="Arial" panose="020B0604020202020204" pitchFamily="34" charset="0"/>
              <a:cs typeface="Arial" panose="020B0604020202020204" pitchFamily="34" charset="0"/>
            </a:endParaRPr>
          </a:p>
          <a:p>
            <a:pPr marL="294511" indent="-294511">
              <a:spcBef>
                <a:spcPts val="611"/>
              </a:spcBef>
              <a:spcAft>
                <a:spcPts val="611"/>
              </a:spcAft>
              <a:buFont typeface="Wingdings" panose="05000000000000000000" pitchFamily="2" charset="2"/>
              <a:buChar char="§"/>
            </a:pPr>
            <a:endParaRPr lang="en-US" b="1" u="none" dirty="0" smtClean="0">
              <a:latin typeface="Arial" panose="020B0604020202020204" pitchFamily="34" charset="0"/>
              <a:cs typeface="Arial" panose="020B0604020202020204" pitchFamily="34" charset="0"/>
            </a:endParaRPr>
          </a:p>
          <a:p>
            <a:pPr>
              <a:spcBef>
                <a:spcPts val="611"/>
              </a:spcBef>
              <a:spcAft>
                <a:spcPts val="611"/>
              </a:spcAft>
            </a:pPr>
            <a:endParaRPr lang="en-US" b="1" u="none" dirty="0" smtClean="0">
              <a:latin typeface="Arial" panose="020B0604020202020204" pitchFamily="34" charset="0"/>
              <a:cs typeface="Arial" panose="020B0604020202020204" pitchFamily="34" charset="0"/>
            </a:endParaRPr>
          </a:p>
          <a:p>
            <a:pPr marL="294511" indent="-294511">
              <a:spcBef>
                <a:spcPts val="611"/>
              </a:spcBef>
              <a:spcAft>
                <a:spcPts val="611"/>
              </a:spcAft>
              <a:buFont typeface="Wingdings" panose="05000000000000000000" pitchFamily="2" charset="2"/>
              <a:buChar char="§"/>
            </a:pPr>
            <a:endParaRPr lang="en-US" b="1" u="none" dirty="0" smtClean="0">
              <a:latin typeface="Arial" panose="020B0604020202020204" pitchFamily="34" charset="0"/>
              <a:cs typeface="Arial" panose="020B0604020202020204" pitchFamily="34" charset="0"/>
            </a:endParaRPr>
          </a:p>
          <a:p>
            <a:endParaRPr lang="en-US" b="1" dirty="0"/>
          </a:p>
        </p:txBody>
      </p:sp>
      <p:sp>
        <p:nvSpPr>
          <p:cNvPr id="4" name="Slide Number Placeholder 3"/>
          <p:cNvSpPr>
            <a:spLocks noGrp="1"/>
          </p:cNvSpPr>
          <p:nvPr>
            <p:ph type="sldNum" sz="quarter" idx="10"/>
          </p:nvPr>
        </p:nvSpPr>
        <p:spPr/>
        <p:txBody>
          <a:bodyPr/>
          <a:lstStyle/>
          <a:p>
            <a:fld id="{702D9CBD-B5BD-4944-9D29-307B3190BD3D}" type="slidenum">
              <a:rPr lang="en-US" smtClean="0"/>
              <a:pPr/>
              <a:t>4</a:t>
            </a:fld>
            <a:endParaRPr lang="en-US"/>
          </a:p>
        </p:txBody>
      </p:sp>
    </p:spTree>
    <p:extLst>
      <p:ext uri="{BB962C8B-B14F-4D97-AF65-F5344CB8AC3E}">
        <p14:creationId xmlns:p14="http://schemas.microsoft.com/office/powerpoint/2010/main" val="355204181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19200" y="696913"/>
            <a:ext cx="4343400" cy="3257550"/>
          </a:xfrm>
        </p:spPr>
      </p:sp>
      <p:sp>
        <p:nvSpPr>
          <p:cNvPr id="3" name="Notes Placeholder 2"/>
          <p:cNvSpPr>
            <a:spLocks noGrp="1"/>
          </p:cNvSpPr>
          <p:nvPr>
            <p:ph type="body" idx="1"/>
          </p:nvPr>
        </p:nvSpPr>
        <p:spPr>
          <a:xfrm>
            <a:off x="685800" y="4495800"/>
            <a:ext cx="5486400" cy="3815423"/>
          </a:xfrm>
        </p:spPr>
        <p:txBody>
          <a:bodyPr>
            <a:noAutofit/>
          </a:bodyPr>
          <a:lstStyle/>
          <a:p>
            <a:pPr>
              <a:spcAft>
                <a:spcPts val="900"/>
              </a:spcAft>
            </a:pPr>
            <a:r>
              <a:rPr lang="en-US" sz="1400" b="1" dirty="0">
                <a:latin typeface="Arial" panose="020B0604020202020204" pitchFamily="34" charset="0"/>
                <a:cs typeface="Arial" panose="020B0604020202020204" pitchFamily="34" charset="0"/>
              </a:rPr>
              <a:t>We’re affiliated with many of the best medical schools and training </a:t>
            </a:r>
            <a:r>
              <a:rPr lang="en-US" sz="1400" b="1" dirty="0" smtClean="0">
                <a:latin typeface="Arial" panose="020B0604020202020204" pitchFamily="34" charset="0"/>
                <a:cs typeface="Arial" panose="020B0604020202020204" pitchFamily="34" charset="0"/>
              </a:rPr>
              <a:t>programs, and we train 120,000 annually, the </a:t>
            </a:r>
            <a:r>
              <a:rPr lang="en-US" sz="1400" b="1" dirty="0">
                <a:latin typeface="Arial" panose="020B0604020202020204" pitchFamily="34" charset="0"/>
                <a:cs typeface="Arial" panose="020B0604020202020204" pitchFamily="34" charset="0"/>
              </a:rPr>
              <a:t>largest number of </a:t>
            </a:r>
            <a:r>
              <a:rPr lang="en-US" sz="1400" b="1" dirty="0" smtClean="0">
                <a:latin typeface="Arial" panose="020B0604020202020204" pitchFamily="34" charset="0"/>
                <a:cs typeface="Arial" panose="020B0604020202020204" pitchFamily="34" charset="0"/>
              </a:rPr>
              <a:t>health-care </a:t>
            </a:r>
            <a:r>
              <a:rPr lang="en-US" sz="1400" b="1" dirty="0">
                <a:latin typeface="Arial" panose="020B0604020202020204" pitchFamily="34" charset="0"/>
                <a:cs typeface="Arial" panose="020B0604020202020204" pitchFamily="34" charset="0"/>
              </a:rPr>
              <a:t>professionals in the Nation.</a:t>
            </a:r>
          </a:p>
          <a:p>
            <a:pPr lvl="0" defTabSz="465887">
              <a:spcAft>
                <a:spcPts val="900"/>
              </a:spcAft>
              <a:defRPr/>
            </a:pPr>
            <a:r>
              <a:rPr lang="en-US" sz="1400" b="1" dirty="0">
                <a:latin typeface="Arial" panose="020B0604020202020204" pitchFamily="34" charset="0"/>
                <a:cs typeface="Arial" panose="020B0604020202020204" pitchFamily="34" charset="0"/>
              </a:rPr>
              <a:t>The VA </a:t>
            </a:r>
            <a:r>
              <a:rPr lang="en-US" sz="1400" b="1" dirty="0" smtClean="0">
                <a:latin typeface="Arial" panose="020B0604020202020204" pitchFamily="34" charset="0"/>
                <a:cs typeface="Arial" panose="020B0604020202020204" pitchFamily="34" charset="0"/>
              </a:rPr>
              <a:t>also awards </a:t>
            </a:r>
            <a:r>
              <a:rPr lang="en-US" sz="1400" b="1" dirty="0">
                <a:solidFill>
                  <a:srgbClr val="C00000"/>
                </a:solidFill>
                <a:latin typeface="Arial" panose="020B0604020202020204" pitchFamily="34" charset="0"/>
                <a:cs typeface="Arial" panose="020B0604020202020204" pitchFamily="34" charset="0"/>
              </a:rPr>
              <a:t>scholarships</a:t>
            </a:r>
            <a:r>
              <a:rPr lang="en-US" sz="1400" b="1" dirty="0">
                <a:latin typeface="Arial" panose="020B0604020202020204" pitchFamily="34" charset="0"/>
                <a:cs typeface="Arial" panose="020B0604020202020204" pitchFamily="34" charset="0"/>
              </a:rPr>
              <a:t> to employees pursuing advanced degrees in </a:t>
            </a:r>
            <a:r>
              <a:rPr lang="en-US" sz="1400" b="1" dirty="0" smtClean="0">
                <a:latin typeface="Arial" panose="020B0604020202020204" pitchFamily="34" charset="0"/>
                <a:cs typeface="Arial" panose="020B0604020202020204" pitchFamily="34" charset="0"/>
              </a:rPr>
              <a:t>health care </a:t>
            </a:r>
            <a:r>
              <a:rPr lang="en-US" sz="1400" b="1" dirty="0">
                <a:latin typeface="Arial" panose="020B0604020202020204" pitchFamily="34" charset="0"/>
                <a:cs typeface="Arial" panose="020B0604020202020204" pitchFamily="34" charset="0"/>
              </a:rPr>
              <a:t>occupations.  </a:t>
            </a:r>
            <a:endParaRPr lang="en-US" sz="1400" b="1" dirty="0" smtClean="0">
              <a:latin typeface="Arial" panose="020B0604020202020204" pitchFamily="34" charset="0"/>
              <a:cs typeface="Arial" panose="020B0604020202020204" pitchFamily="34" charset="0"/>
            </a:endParaRPr>
          </a:p>
          <a:p>
            <a:pPr marL="285750" lvl="0" indent="-285750" defTabSz="465887">
              <a:spcAft>
                <a:spcPts val="900"/>
              </a:spcAft>
              <a:buFont typeface="Arial" panose="020B0604020202020204" pitchFamily="34" charset="0"/>
              <a:buChar char="•"/>
              <a:defRPr/>
            </a:pPr>
            <a:r>
              <a:rPr lang="en-US" sz="1400" b="1" dirty="0" smtClean="0">
                <a:solidFill>
                  <a:srgbClr val="C00000"/>
                </a:solidFill>
                <a:latin typeface="Arial" panose="020B0604020202020204" pitchFamily="34" charset="0"/>
                <a:cs typeface="Arial" panose="020B0604020202020204" pitchFamily="34" charset="0"/>
              </a:rPr>
              <a:t>Nurses </a:t>
            </a:r>
            <a:r>
              <a:rPr lang="en-US" sz="1400" b="1" dirty="0">
                <a:solidFill>
                  <a:srgbClr val="C00000"/>
                </a:solidFill>
                <a:latin typeface="Arial" panose="020B0604020202020204" pitchFamily="34" charset="0"/>
                <a:cs typeface="Arial" panose="020B0604020202020204" pitchFamily="34" charset="0"/>
              </a:rPr>
              <a:t>have received the vast majority </a:t>
            </a:r>
            <a:r>
              <a:rPr lang="en-US" sz="1400" b="1" dirty="0">
                <a:latin typeface="Arial" panose="020B0604020202020204" pitchFamily="34" charset="0"/>
                <a:cs typeface="Arial" panose="020B0604020202020204" pitchFamily="34" charset="0"/>
              </a:rPr>
              <a:t>of scholarship awards since the inception of the VA Employee Incentive Scholarship Program. </a:t>
            </a:r>
            <a:endParaRPr lang="en-US" sz="1400" b="1" dirty="0" smtClean="0">
              <a:latin typeface="Arial" panose="020B0604020202020204" pitchFamily="34" charset="0"/>
              <a:cs typeface="Arial" panose="020B0604020202020204" pitchFamily="34" charset="0"/>
            </a:endParaRPr>
          </a:p>
          <a:p>
            <a:pPr marL="285750" lvl="0" indent="-285750" defTabSz="465887">
              <a:spcAft>
                <a:spcPts val="900"/>
              </a:spcAft>
              <a:buFont typeface="Arial" panose="020B0604020202020204" pitchFamily="34" charset="0"/>
              <a:buChar char="•"/>
              <a:defRPr/>
            </a:pPr>
            <a:r>
              <a:rPr lang="en-US" sz="1400" b="1" dirty="0" smtClean="0">
                <a:solidFill>
                  <a:srgbClr val="C00000"/>
                </a:solidFill>
                <a:latin typeface="Arial" panose="020B0604020202020204" pitchFamily="34" charset="0"/>
                <a:cs typeface="Arial" panose="020B0604020202020204" pitchFamily="34" charset="0"/>
              </a:rPr>
              <a:t>RN’s </a:t>
            </a:r>
            <a:r>
              <a:rPr lang="en-US" sz="1400" b="1" dirty="0">
                <a:solidFill>
                  <a:srgbClr val="C00000"/>
                </a:solidFill>
                <a:latin typeface="Arial" panose="020B0604020202020204" pitchFamily="34" charset="0"/>
                <a:cs typeface="Arial" panose="020B0604020202020204" pitchFamily="34" charset="0"/>
              </a:rPr>
              <a:t>have received </a:t>
            </a:r>
            <a:r>
              <a:rPr lang="en-US" sz="1400" b="1" dirty="0" smtClean="0">
                <a:solidFill>
                  <a:srgbClr val="C00000"/>
                </a:solidFill>
                <a:latin typeface="Arial" panose="020B0604020202020204" pitchFamily="34" charset="0"/>
                <a:cs typeface="Arial" panose="020B0604020202020204" pitchFamily="34" charset="0"/>
              </a:rPr>
              <a:t>82% </a:t>
            </a:r>
            <a:r>
              <a:rPr lang="en-US" sz="1400" b="1" dirty="0">
                <a:solidFill>
                  <a:srgbClr val="C00000"/>
                </a:solidFill>
                <a:latin typeface="Arial" panose="020B0604020202020204" pitchFamily="34" charset="0"/>
                <a:cs typeface="Arial" panose="020B0604020202020204" pitchFamily="34" charset="0"/>
              </a:rPr>
              <a:t>of all </a:t>
            </a:r>
            <a:r>
              <a:rPr lang="en-US" sz="1400" b="1" dirty="0" smtClean="0">
                <a:solidFill>
                  <a:srgbClr val="C00000"/>
                </a:solidFill>
                <a:latin typeface="Arial" panose="020B0604020202020204" pitchFamily="34" charset="0"/>
                <a:cs typeface="Arial" panose="020B0604020202020204" pitchFamily="34" charset="0"/>
              </a:rPr>
              <a:t>scholarships </a:t>
            </a:r>
            <a:r>
              <a:rPr lang="en-US" sz="1400" b="1" dirty="0" smtClean="0">
                <a:latin typeface="Arial" panose="020B0604020202020204" pitchFamily="34" charset="0"/>
                <a:cs typeface="Arial" panose="020B0604020202020204" pitchFamily="34" charset="0"/>
              </a:rPr>
              <a:t>since 2000.</a:t>
            </a:r>
            <a:endParaRPr lang="en-US" sz="1400" b="1"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702D9CBD-B5BD-4944-9D29-307B3190BD3D}" type="slidenum">
              <a:rPr lang="en-US" smtClean="0"/>
              <a:pPr/>
              <a:t>5</a:t>
            </a:fld>
            <a:endParaRPr lang="en-US" dirty="0"/>
          </a:p>
        </p:txBody>
      </p:sp>
    </p:spTree>
    <p:extLst>
      <p:ext uri="{BB962C8B-B14F-4D97-AF65-F5344CB8AC3E}">
        <p14:creationId xmlns:p14="http://schemas.microsoft.com/office/powerpoint/2010/main" val="298292052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r>
              <a:rPr lang="en-US" sz="1400" b="1" u="none" dirty="0" smtClean="0">
                <a:latin typeface="Arial" panose="020B0604020202020204" pitchFamily="34" charset="0"/>
                <a:cs typeface="Arial" panose="020B0604020202020204" pitchFamily="34" charset="0"/>
              </a:rPr>
              <a:t>We have great people at VA—1/3 are Veterans. </a:t>
            </a:r>
          </a:p>
          <a:p>
            <a:pPr lvl="0"/>
            <a:endParaRPr lang="en-US" sz="1400" b="1" dirty="0">
              <a:latin typeface="Arial" panose="020B0604020202020204" pitchFamily="34" charset="0"/>
              <a:cs typeface="Arial" panose="020B0604020202020204" pitchFamily="34" charset="0"/>
            </a:endParaRPr>
          </a:p>
          <a:p>
            <a:pPr lvl="0"/>
            <a:r>
              <a:rPr lang="en-US" sz="1400" b="1" dirty="0" smtClean="0">
                <a:latin typeface="Arial" panose="020B0604020202020204" pitchFamily="34" charset="0"/>
                <a:cs typeface="Arial" panose="020B0604020202020204" pitchFamily="34" charset="0"/>
              </a:rPr>
              <a:t>Our </a:t>
            </a:r>
            <a:r>
              <a:rPr lang="en-US" sz="1400" b="1" dirty="0">
                <a:latin typeface="Arial" panose="020B0604020202020204" pitchFamily="34" charset="0"/>
                <a:cs typeface="Arial" panose="020B0604020202020204" pitchFamily="34" charset="0"/>
              </a:rPr>
              <a:t>facilities receive higher satisfaction from Veterans than private hospitals receive from their patients. </a:t>
            </a:r>
          </a:p>
          <a:p>
            <a:endParaRPr lang="en-US" sz="1400" b="1" dirty="0" smtClean="0">
              <a:latin typeface="Arial" panose="020B0604020202020204" pitchFamily="34" charset="0"/>
              <a:cs typeface="Arial" panose="020B0604020202020204" pitchFamily="34" charset="0"/>
            </a:endParaRPr>
          </a:p>
          <a:p>
            <a:r>
              <a:rPr lang="en-US" sz="1400" b="1" dirty="0" smtClean="0">
                <a:latin typeface="Arial" panose="020B0604020202020204" pitchFamily="34" charset="0"/>
                <a:cs typeface="Arial" panose="020B0604020202020204" pitchFamily="34" charset="0"/>
              </a:rPr>
              <a:t>VA </a:t>
            </a:r>
            <a:r>
              <a:rPr lang="en-US" sz="1400" b="1" dirty="0">
                <a:latin typeface="Arial" panose="020B0604020202020204" pitchFamily="34" charset="0"/>
                <a:cs typeface="Arial" panose="020B0604020202020204" pitchFamily="34" charset="0"/>
              </a:rPr>
              <a:t>is the largest employer of nurses in the </a:t>
            </a:r>
            <a:r>
              <a:rPr lang="en-US" sz="1400" b="1" dirty="0" smtClean="0">
                <a:latin typeface="Arial" panose="020B0604020202020204" pitchFamily="34" charset="0"/>
                <a:cs typeface="Arial" panose="020B0604020202020204" pitchFamily="34" charset="0"/>
              </a:rPr>
              <a:t>Nation, </a:t>
            </a:r>
            <a:r>
              <a:rPr lang="en-US" sz="1400" b="1" dirty="0">
                <a:latin typeface="Arial" panose="020B0604020202020204" pitchFamily="34" charset="0"/>
                <a:cs typeface="Arial" panose="020B0604020202020204" pitchFamily="34" charset="0"/>
              </a:rPr>
              <a:t>and Nurses represent the largest component of the VA </a:t>
            </a:r>
            <a:r>
              <a:rPr lang="en-US" sz="1400" b="1" dirty="0" smtClean="0">
                <a:latin typeface="Arial" panose="020B0604020202020204" pitchFamily="34" charset="0"/>
                <a:cs typeface="Arial" panose="020B0604020202020204" pitchFamily="34" charset="0"/>
              </a:rPr>
              <a:t>workforce:</a:t>
            </a:r>
          </a:p>
          <a:p>
            <a:endParaRPr lang="en-US" sz="1400" b="1" dirty="0" smtClean="0">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US" sz="1400" b="1" dirty="0" smtClean="0">
                <a:latin typeface="Arial" panose="020B0604020202020204" pitchFamily="34" charset="0"/>
                <a:cs typeface="Arial" panose="020B0604020202020204" pitchFamily="34" charset="0"/>
              </a:rPr>
              <a:t>60,000 </a:t>
            </a:r>
            <a:r>
              <a:rPr lang="en-US" sz="1400" b="1" dirty="0">
                <a:latin typeface="Arial" panose="020B0604020202020204" pitchFamily="34" charset="0"/>
                <a:cs typeface="Arial" panose="020B0604020202020204" pitchFamily="34" charset="0"/>
              </a:rPr>
              <a:t>Registered </a:t>
            </a:r>
            <a:r>
              <a:rPr lang="en-US" sz="1400" b="1" dirty="0" smtClean="0">
                <a:latin typeface="Arial" panose="020B0604020202020204" pitchFamily="34" charset="0"/>
                <a:cs typeface="Arial" panose="020B0604020202020204" pitchFamily="34" charset="0"/>
              </a:rPr>
              <a:t>Nurses</a:t>
            </a:r>
          </a:p>
          <a:p>
            <a:pPr marL="171450" indent="-171450">
              <a:buFont typeface="Arial" panose="020B0604020202020204" pitchFamily="34" charset="0"/>
              <a:buChar char="•"/>
            </a:pPr>
            <a:r>
              <a:rPr lang="en-US" sz="1400" b="1" dirty="0" smtClean="0">
                <a:latin typeface="Arial" panose="020B0604020202020204" pitchFamily="34" charset="0"/>
                <a:cs typeface="Arial" panose="020B0604020202020204" pitchFamily="34" charset="0"/>
              </a:rPr>
              <a:t>6,500 </a:t>
            </a:r>
            <a:r>
              <a:rPr lang="en-US" sz="1400" b="1" dirty="0">
                <a:latin typeface="Arial" panose="020B0604020202020204" pitchFamily="34" charset="0"/>
                <a:cs typeface="Arial" panose="020B0604020202020204" pitchFamily="34" charset="0"/>
              </a:rPr>
              <a:t>Advanced Practice Registered </a:t>
            </a:r>
            <a:r>
              <a:rPr lang="en-US" sz="1400" b="1" dirty="0" smtClean="0">
                <a:latin typeface="Arial" panose="020B0604020202020204" pitchFamily="34" charset="0"/>
                <a:cs typeface="Arial" panose="020B0604020202020204" pitchFamily="34" charset="0"/>
              </a:rPr>
              <a:t>Nurses</a:t>
            </a:r>
          </a:p>
          <a:p>
            <a:pPr marL="171450" indent="-171450">
              <a:buFont typeface="Arial" panose="020B0604020202020204" pitchFamily="34" charset="0"/>
              <a:buChar char="•"/>
            </a:pPr>
            <a:r>
              <a:rPr lang="en-US" sz="1400" b="1" dirty="0" smtClean="0">
                <a:latin typeface="Arial" panose="020B0604020202020204" pitchFamily="34" charset="0"/>
                <a:cs typeface="Arial" panose="020B0604020202020204" pitchFamily="34" charset="0"/>
              </a:rPr>
              <a:t>15,000 </a:t>
            </a:r>
            <a:r>
              <a:rPr lang="en-US" sz="1400" b="1" dirty="0">
                <a:latin typeface="Arial" panose="020B0604020202020204" pitchFamily="34" charset="0"/>
                <a:cs typeface="Arial" panose="020B0604020202020204" pitchFamily="34" charset="0"/>
              </a:rPr>
              <a:t>Licensed Practical </a:t>
            </a:r>
            <a:r>
              <a:rPr lang="en-US" sz="1400" b="1" dirty="0" smtClean="0">
                <a:latin typeface="Arial" panose="020B0604020202020204" pitchFamily="34" charset="0"/>
                <a:cs typeface="Arial" panose="020B0604020202020204" pitchFamily="34" charset="0"/>
              </a:rPr>
              <a:t>Nurses</a:t>
            </a:r>
          </a:p>
          <a:p>
            <a:pPr marL="171450" indent="-171450">
              <a:buFont typeface="Arial" panose="020B0604020202020204" pitchFamily="34" charset="0"/>
              <a:buChar char="•"/>
            </a:pPr>
            <a:r>
              <a:rPr lang="en-US" sz="1400" b="1" dirty="0" smtClean="0">
                <a:latin typeface="Arial" panose="020B0604020202020204" pitchFamily="34" charset="0"/>
                <a:cs typeface="Arial" panose="020B0604020202020204" pitchFamily="34" charset="0"/>
              </a:rPr>
              <a:t>12,000 </a:t>
            </a:r>
            <a:r>
              <a:rPr lang="en-US" sz="1400" b="1" dirty="0">
                <a:latin typeface="Arial" panose="020B0604020202020204" pitchFamily="34" charset="0"/>
                <a:cs typeface="Arial" panose="020B0604020202020204" pitchFamily="34" charset="0"/>
              </a:rPr>
              <a:t>Nursing </a:t>
            </a:r>
            <a:r>
              <a:rPr lang="en-US" sz="1400" b="1" dirty="0" smtClean="0">
                <a:latin typeface="Arial" panose="020B0604020202020204" pitchFamily="34" charset="0"/>
                <a:cs typeface="Arial" panose="020B0604020202020204" pitchFamily="34" charset="0"/>
              </a:rPr>
              <a:t>Assistants  </a:t>
            </a:r>
            <a:endParaRPr lang="en-US" sz="1400" b="1" dirty="0">
              <a:latin typeface="Arial" panose="020B0604020202020204" pitchFamily="34" charset="0"/>
              <a:cs typeface="Arial" panose="020B0604020202020204" pitchFamily="34" charset="0"/>
            </a:endParaRPr>
          </a:p>
          <a:p>
            <a:endParaRPr lang="en-US" b="1" u="none" dirty="0" smtClean="0">
              <a:latin typeface="Arial" panose="020B0604020202020204" pitchFamily="34" charset="0"/>
              <a:cs typeface="Arial" panose="020B0604020202020204" pitchFamily="34" charset="0"/>
            </a:endParaRPr>
          </a:p>
          <a:p>
            <a:endParaRPr lang="en-US" b="1" u="none" dirty="0" smtClean="0">
              <a:latin typeface="Arial" panose="020B0604020202020204" pitchFamily="34" charset="0"/>
              <a:cs typeface="Arial" panose="020B0604020202020204" pitchFamily="34" charset="0"/>
            </a:endParaRPr>
          </a:p>
          <a:p>
            <a:endParaRPr lang="en-US" b="1" u="none" dirty="0" smtClean="0">
              <a:latin typeface="Arial" panose="020B0604020202020204" pitchFamily="34" charset="0"/>
              <a:cs typeface="Arial" panose="020B0604020202020204" pitchFamily="34" charset="0"/>
            </a:endParaRPr>
          </a:p>
          <a:p>
            <a:pPr lvl="0"/>
            <a:endParaRPr lang="en-US" b="1" u="none" dirty="0" smtClean="0">
              <a:latin typeface="Arial" panose="020B0604020202020204" pitchFamily="34" charset="0"/>
              <a:cs typeface="Arial" panose="020B0604020202020204" pitchFamily="34" charset="0"/>
            </a:endParaRPr>
          </a:p>
          <a:p>
            <a:endParaRPr lang="en-US" b="1" dirty="0"/>
          </a:p>
        </p:txBody>
      </p:sp>
      <p:sp>
        <p:nvSpPr>
          <p:cNvPr id="4" name="Slide Number Placeholder 3"/>
          <p:cNvSpPr>
            <a:spLocks noGrp="1"/>
          </p:cNvSpPr>
          <p:nvPr>
            <p:ph type="sldNum" sz="quarter" idx="10"/>
          </p:nvPr>
        </p:nvSpPr>
        <p:spPr/>
        <p:txBody>
          <a:bodyPr/>
          <a:lstStyle/>
          <a:p>
            <a:fld id="{702D9CBD-B5BD-4944-9D29-307B3190BD3D}" type="slidenum">
              <a:rPr lang="en-US" smtClean="0"/>
              <a:pPr/>
              <a:t>6</a:t>
            </a:fld>
            <a:endParaRPr lang="en-US"/>
          </a:p>
        </p:txBody>
      </p:sp>
    </p:spTree>
    <p:extLst>
      <p:ext uri="{BB962C8B-B14F-4D97-AF65-F5344CB8AC3E}">
        <p14:creationId xmlns:p14="http://schemas.microsoft.com/office/powerpoint/2010/main" val="199170981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62000" y="4415790"/>
            <a:ext cx="5410200" cy="4414177"/>
          </a:xfrm>
        </p:spPr>
        <p:txBody>
          <a:bodyPr>
            <a:noAutofit/>
          </a:bodyPr>
          <a:lstStyle/>
          <a:p>
            <a:pPr marL="0" marR="0" indent="0" algn="l" defTabSz="457200" rtl="0" eaLnBrk="1" fontAlgn="auto" latinLnBrk="0" hangingPunct="1">
              <a:lnSpc>
                <a:spcPct val="100000"/>
              </a:lnSpc>
              <a:spcBef>
                <a:spcPts val="0"/>
              </a:spcBef>
              <a:spcAft>
                <a:spcPts val="600"/>
              </a:spcAft>
              <a:buClrTx/>
              <a:buSzTx/>
              <a:buFontTx/>
              <a:buNone/>
              <a:tabLst/>
              <a:defRPr/>
            </a:pPr>
            <a:r>
              <a:rPr lang="en-US" sz="1400" b="1" dirty="0" smtClean="0">
                <a:latin typeface="Arial" panose="020B0604020202020204" pitchFamily="34" charset="0"/>
                <a:cs typeface="Arial" panose="020B0604020202020204" pitchFamily="34" charset="0"/>
              </a:rPr>
              <a:t>Here you see some of the advances made by VA Nurses.</a:t>
            </a:r>
          </a:p>
          <a:p>
            <a:pPr>
              <a:spcAft>
                <a:spcPts val="600"/>
              </a:spcAft>
            </a:pPr>
            <a:endParaRPr lang="en-US" sz="1400" b="1" dirty="0" smtClean="0">
              <a:latin typeface="Arial" panose="020B0604020202020204" pitchFamily="34" charset="0"/>
              <a:cs typeface="Arial" panose="020B0604020202020204" pitchFamily="34" charset="0"/>
            </a:endParaRPr>
          </a:p>
          <a:p>
            <a:pPr>
              <a:spcAft>
                <a:spcPts val="600"/>
              </a:spcAft>
            </a:pPr>
            <a:r>
              <a:rPr lang="en-US" sz="1400" b="1" dirty="0" smtClean="0">
                <a:latin typeface="Arial" panose="020B0604020202020204" pitchFamily="34" charset="0"/>
                <a:cs typeface="Arial" panose="020B0604020202020204" pitchFamily="34" charset="0"/>
              </a:rPr>
              <a:t>Front-line </a:t>
            </a:r>
            <a:r>
              <a:rPr lang="en-US" sz="1400" b="1" dirty="0">
                <a:latin typeface="Arial" panose="020B0604020202020204" pitchFamily="34" charset="0"/>
                <a:cs typeface="Arial" panose="020B0604020202020204" pitchFamily="34" charset="0"/>
              </a:rPr>
              <a:t>nursing staff have </a:t>
            </a:r>
            <a:r>
              <a:rPr lang="en-US" sz="1400" b="1" dirty="0" smtClean="0">
                <a:latin typeface="Arial" panose="020B0604020202020204" pitchFamily="34" charset="0"/>
                <a:cs typeface="Arial" panose="020B0604020202020204" pitchFamily="34" charset="0"/>
              </a:rPr>
              <a:t>developed </a:t>
            </a:r>
            <a:r>
              <a:rPr lang="en-US" sz="1400" b="1" dirty="0">
                <a:latin typeface="Arial" panose="020B0604020202020204" pitchFamily="34" charset="0"/>
                <a:cs typeface="Arial" panose="020B0604020202020204" pitchFamily="34" charset="0"/>
              </a:rPr>
              <a:t>valuable products and solutions to improve patient </a:t>
            </a:r>
            <a:r>
              <a:rPr lang="en-US" sz="1400" b="1" dirty="0" smtClean="0">
                <a:latin typeface="Arial" panose="020B0604020202020204" pitchFamily="34" charset="0"/>
                <a:cs typeface="Arial" panose="020B0604020202020204" pitchFamily="34" charset="0"/>
              </a:rPr>
              <a:t>care:  </a:t>
            </a:r>
          </a:p>
          <a:p>
            <a:pPr>
              <a:spcAft>
                <a:spcPts val="600"/>
              </a:spcAft>
            </a:pPr>
            <a:endParaRPr lang="en-US" sz="1400" b="1" dirty="0" smtClean="0">
              <a:latin typeface="Arial" panose="020B0604020202020204" pitchFamily="34" charset="0"/>
              <a:cs typeface="Arial" panose="020B0604020202020204" pitchFamily="34" charset="0"/>
            </a:endParaRPr>
          </a:p>
          <a:p>
            <a:pPr marL="742950" lvl="1" indent="-285750">
              <a:spcAft>
                <a:spcPts val="600"/>
              </a:spcAft>
              <a:buFont typeface="Arial" panose="020B0604020202020204" pitchFamily="34" charset="0"/>
              <a:buChar char="•"/>
            </a:pPr>
            <a:r>
              <a:rPr lang="en-US" sz="1400" b="1" dirty="0" smtClean="0">
                <a:latin typeface="Arial" panose="020B0604020202020204" pitchFamily="34" charset="0"/>
                <a:cs typeface="Arial" panose="020B0604020202020204" pitchFamily="34" charset="0"/>
              </a:rPr>
              <a:t>Interactive </a:t>
            </a:r>
            <a:r>
              <a:rPr lang="en-US" sz="1400" b="1" dirty="0">
                <a:latin typeface="Arial" panose="020B0604020202020204" pitchFamily="34" charset="0"/>
                <a:cs typeface="Arial" panose="020B0604020202020204" pitchFamily="34" charset="0"/>
              </a:rPr>
              <a:t>video education </a:t>
            </a:r>
            <a:r>
              <a:rPr lang="en-US" sz="1400" b="1" dirty="0" smtClean="0">
                <a:latin typeface="Arial" panose="020B0604020202020204" pitchFamily="34" charset="0"/>
                <a:cs typeface="Arial" panose="020B0604020202020204" pitchFamily="34" charset="0"/>
              </a:rPr>
              <a:t>programs </a:t>
            </a:r>
          </a:p>
          <a:p>
            <a:pPr marL="742950" lvl="1" indent="-285750">
              <a:spcAft>
                <a:spcPts val="600"/>
              </a:spcAft>
              <a:buFont typeface="Arial" panose="020B0604020202020204" pitchFamily="34" charset="0"/>
              <a:buChar char="•"/>
            </a:pPr>
            <a:r>
              <a:rPr lang="en-US" sz="1400" b="1" dirty="0" smtClean="0">
                <a:latin typeface="Arial" panose="020B0604020202020204" pitchFamily="34" charset="0"/>
                <a:cs typeface="Arial" panose="020B0604020202020204" pitchFamily="34" charset="0"/>
              </a:rPr>
              <a:t>Mobile apps </a:t>
            </a:r>
          </a:p>
          <a:p>
            <a:pPr marL="742950" lvl="1" indent="-285750">
              <a:spcAft>
                <a:spcPts val="600"/>
              </a:spcAft>
              <a:buFont typeface="Arial" panose="020B0604020202020204" pitchFamily="34" charset="0"/>
              <a:buChar char="•"/>
            </a:pPr>
            <a:r>
              <a:rPr lang="en-US" sz="1400" b="1" dirty="0" smtClean="0">
                <a:latin typeface="Arial" panose="020B0604020202020204" pitchFamily="34" charset="0"/>
                <a:cs typeface="Arial" panose="020B0604020202020204" pitchFamily="34" charset="0"/>
              </a:rPr>
              <a:t>Cancer-care handbook</a:t>
            </a:r>
          </a:p>
          <a:p>
            <a:pPr marL="742950" lvl="1" indent="-285750">
              <a:spcAft>
                <a:spcPts val="600"/>
              </a:spcAft>
              <a:buFont typeface="Arial" panose="020B0604020202020204" pitchFamily="34" charset="0"/>
              <a:buChar char="•"/>
            </a:pPr>
            <a:r>
              <a:rPr lang="en-US" sz="1400" b="1" dirty="0" smtClean="0">
                <a:latin typeface="Arial" panose="020B0604020202020204" pitchFamily="34" charset="0"/>
                <a:cs typeface="Arial" panose="020B0604020202020204" pitchFamily="34" charset="0"/>
              </a:rPr>
              <a:t>Guide </a:t>
            </a:r>
            <a:r>
              <a:rPr lang="en-US" sz="1400" b="1" dirty="0">
                <a:latin typeface="Arial" panose="020B0604020202020204" pitchFamily="34" charset="0"/>
                <a:cs typeface="Arial" panose="020B0604020202020204" pitchFamily="34" charset="0"/>
              </a:rPr>
              <a:t>to leading patient groups in mental </a:t>
            </a:r>
            <a:r>
              <a:rPr lang="en-US" sz="1400" b="1" dirty="0" smtClean="0">
                <a:latin typeface="Arial" panose="020B0604020202020204" pitchFamily="34" charset="0"/>
                <a:cs typeface="Arial" panose="020B0604020202020204" pitchFamily="34" charset="0"/>
              </a:rPr>
              <a:t>health</a:t>
            </a:r>
          </a:p>
          <a:p>
            <a:pPr marL="742950" lvl="1" indent="-285750">
              <a:spcAft>
                <a:spcPts val="600"/>
              </a:spcAft>
              <a:buFont typeface="Arial" panose="020B0604020202020204" pitchFamily="34" charset="0"/>
              <a:buChar char="•"/>
            </a:pPr>
            <a:r>
              <a:rPr lang="en-US" sz="1400" b="1" dirty="0">
                <a:latin typeface="Arial" panose="020B0604020202020204" pitchFamily="34" charset="0"/>
                <a:cs typeface="Arial" panose="020B0604020202020204" pitchFamily="34" charset="0"/>
              </a:rPr>
              <a:t>Barcoding of medications administered</a:t>
            </a:r>
          </a:p>
          <a:p>
            <a:endParaRPr lang="en-US" sz="1400" b="1" dirty="0" smtClean="0">
              <a:latin typeface="Arial" panose="020B0604020202020204" pitchFamily="34" charset="0"/>
              <a:cs typeface="Arial" panose="020B0604020202020204" pitchFamily="34" charset="0"/>
            </a:endParaRPr>
          </a:p>
          <a:p>
            <a:r>
              <a:rPr lang="en-US" sz="1400" b="1" dirty="0" smtClean="0">
                <a:latin typeface="Arial" panose="020B0604020202020204" pitchFamily="34" charset="0"/>
                <a:cs typeface="Arial" panose="020B0604020202020204" pitchFamily="34" charset="0"/>
              </a:rPr>
              <a:t>The first hospital to use barcodes to track medications was the Topeka VAMC in 1995. </a:t>
            </a:r>
            <a:r>
              <a:rPr lang="en-US" sz="1400" b="1" spc="-20" dirty="0" smtClean="0">
                <a:solidFill>
                  <a:srgbClr val="C00000"/>
                </a:solidFill>
                <a:latin typeface="Arial" panose="020B0604020202020204" pitchFamily="34" charset="0"/>
                <a:cs typeface="Arial" panose="020B0604020202020204" pitchFamily="34" charset="0"/>
              </a:rPr>
              <a:t>Sue </a:t>
            </a:r>
            <a:r>
              <a:rPr lang="en-US" sz="1400" b="1" spc="-20" dirty="0" err="1" smtClean="0">
                <a:solidFill>
                  <a:srgbClr val="C00000"/>
                </a:solidFill>
                <a:latin typeface="Arial" panose="020B0604020202020204" pitchFamily="34" charset="0"/>
                <a:cs typeface="Arial" panose="020B0604020202020204" pitchFamily="34" charset="0"/>
              </a:rPr>
              <a:t>Kinnick</a:t>
            </a:r>
            <a:r>
              <a:rPr lang="en-US" sz="1400" b="1" spc="-20" dirty="0" smtClean="0">
                <a:latin typeface="Arial" panose="020B0604020202020204" pitchFamily="34" charset="0"/>
                <a:cs typeface="Arial" panose="020B0604020202020204" pitchFamily="34" charset="0"/>
              </a:rPr>
              <a:t>, </a:t>
            </a:r>
            <a:r>
              <a:rPr lang="en-US" sz="1400" b="1" dirty="0" smtClean="0">
                <a:latin typeface="Arial" panose="020B0604020202020204" pitchFamily="34" charset="0"/>
                <a:cs typeface="Arial" panose="020B0604020202020204" pitchFamily="34" charset="0"/>
              </a:rPr>
              <a:t>VA nurse in Topeka, got the idea after seeing how a car-rental company used barcodes to track rentals.</a:t>
            </a:r>
          </a:p>
        </p:txBody>
      </p:sp>
      <p:sp>
        <p:nvSpPr>
          <p:cNvPr id="4" name="Slide Number Placeholder 3"/>
          <p:cNvSpPr>
            <a:spLocks noGrp="1"/>
          </p:cNvSpPr>
          <p:nvPr>
            <p:ph type="sldNum" sz="quarter" idx="10"/>
          </p:nvPr>
        </p:nvSpPr>
        <p:spPr/>
        <p:txBody>
          <a:bodyPr/>
          <a:lstStyle/>
          <a:p>
            <a:fld id="{702D9CBD-B5BD-4944-9D29-307B3190BD3D}" type="slidenum">
              <a:rPr lang="en-US" smtClean="0"/>
              <a:pPr/>
              <a:t>7</a:t>
            </a:fld>
            <a:endParaRPr lang="en-US"/>
          </a:p>
        </p:txBody>
      </p:sp>
    </p:spTree>
    <p:extLst>
      <p:ext uri="{BB962C8B-B14F-4D97-AF65-F5344CB8AC3E}">
        <p14:creationId xmlns:p14="http://schemas.microsoft.com/office/powerpoint/2010/main" val="427484162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23988" y="576263"/>
            <a:ext cx="4065587" cy="3048000"/>
          </a:xfrm>
        </p:spPr>
      </p:sp>
      <p:sp>
        <p:nvSpPr>
          <p:cNvPr id="3" name="Notes Placeholder 2"/>
          <p:cNvSpPr>
            <a:spLocks noGrp="1"/>
          </p:cNvSpPr>
          <p:nvPr>
            <p:ph type="body" idx="1"/>
          </p:nvPr>
        </p:nvSpPr>
        <p:spPr>
          <a:xfrm>
            <a:off x="315966" y="4038599"/>
            <a:ext cx="6400800" cy="4791369"/>
          </a:xfrm>
        </p:spPr>
        <p:txBody>
          <a:bodyPr>
            <a:noAutofit/>
          </a:bodyPr>
          <a:lstStyle/>
          <a:p>
            <a:pPr>
              <a:spcAft>
                <a:spcPts val="1800"/>
              </a:spcAft>
            </a:pPr>
            <a:r>
              <a:rPr lang="en-US" sz="1400" b="1" spc="-20" dirty="0" smtClean="0">
                <a:latin typeface="Arial" panose="020B0604020202020204" pitchFamily="34" charset="0"/>
                <a:cs typeface="Arial" panose="020B0604020202020204" pitchFamily="34" charset="0"/>
              </a:rPr>
              <a:t>Awards and Honors won by VA Nurses:</a:t>
            </a:r>
          </a:p>
          <a:p>
            <a:pPr marL="742950" lvl="1" indent="-285750">
              <a:spcAft>
                <a:spcPts val="900"/>
              </a:spcAft>
              <a:buFont typeface="Arial" panose="020B0604020202020204" pitchFamily="34" charset="0"/>
              <a:buChar char="•"/>
            </a:pPr>
            <a:r>
              <a:rPr lang="en-US" sz="1400" b="1" spc="-20" dirty="0" smtClean="0">
                <a:solidFill>
                  <a:srgbClr val="C00000"/>
                </a:solidFill>
                <a:latin typeface="Arial" panose="020B0604020202020204" pitchFamily="34" charset="0"/>
                <a:cs typeface="Arial" panose="020B0604020202020204" pitchFamily="34" charset="0"/>
              </a:rPr>
              <a:t>Dr. Beth Taylor</a:t>
            </a:r>
            <a:r>
              <a:rPr lang="en-US" sz="1400" b="1" spc="-20" dirty="0" smtClean="0">
                <a:latin typeface="Arial" panose="020B0604020202020204" pitchFamily="34" charset="0"/>
                <a:cs typeface="Arial" panose="020B0604020202020204" pitchFamily="34" charset="0"/>
              </a:rPr>
              <a:t> received Paralyzed Veterans of America’s Clinical Advocacy Award for leadership in Spinal Cord Injury Patient Unit staffing models. </a:t>
            </a:r>
            <a:endParaRPr lang="en-US" sz="1400" spc="-20" dirty="0" smtClean="0">
              <a:latin typeface="Arial" panose="020B0604020202020204" pitchFamily="34" charset="0"/>
              <a:cs typeface="Arial" panose="020B0604020202020204" pitchFamily="34" charset="0"/>
            </a:endParaRPr>
          </a:p>
          <a:p>
            <a:pPr marL="742950" lvl="1" indent="-285750">
              <a:spcAft>
                <a:spcPts val="900"/>
              </a:spcAft>
              <a:buFont typeface="Arial" panose="020B0604020202020204" pitchFamily="34" charset="0"/>
              <a:buChar char="•"/>
            </a:pPr>
            <a:r>
              <a:rPr lang="en-US" sz="1400" b="1" spc="-20" dirty="0" smtClean="0">
                <a:solidFill>
                  <a:srgbClr val="C00000"/>
                </a:solidFill>
                <a:latin typeface="Arial" panose="020B0604020202020204" pitchFamily="34" charset="0"/>
                <a:cs typeface="Arial" panose="020B0604020202020204" pitchFamily="34" charset="0"/>
              </a:rPr>
              <a:t>Dr. Eileen Collins recei</a:t>
            </a:r>
            <a:r>
              <a:rPr lang="en-US" sz="1400" b="1" spc="-20" baseline="0" dirty="0" smtClean="0">
                <a:solidFill>
                  <a:srgbClr val="C00000"/>
                </a:solidFill>
                <a:latin typeface="Arial" panose="020B0604020202020204" pitchFamily="34" charset="0"/>
                <a:cs typeface="Arial" panose="020B0604020202020204" pitchFamily="34" charset="0"/>
              </a:rPr>
              <a:t>ved</a:t>
            </a:r>
            <a:r>
              <a:rPr lang="en-US" sz="1400" b="1" spc="-20" dirty="0" smtClean="0">
                <a:latin typeface="Arial" panose="020B0604020202020204" pitchFamily="34" charset="0"/>
                <a:cs typeface="Arial" panose="020B0604020202020204" pitchFamily="34" charset="0"/>
              </a:rPr>
              <a:t> the Thomas</a:t>
            </a:r>
            <a:r>
              <a:rPr lang="en-US" sz="1400" b="1" spc="-20" baseline="0" dirty="0" smtClean="0">
                <a:latin typeface="Arial" panose="020B0604020202020204" pitchFamily="34" charset="0"/>
                <a:cs typeface="Arial" panose="020B0604020202020204" pitchFamily="34" charset="0"/>
              </a:rPr>
              <a:t> L. Petty </a:t>
            </a:r>
            <a:r>
              <a:rPr lang="en-US" sz="1400" b="1" spc="-20" dirty="0" smtClean="0">
                <a:latin typeface="Arial" panose="020B0604020202020204" pitchFamily="34" charset="0"/>
                <a:cs typeface="Arial" panose="020B0604020202020204" pitchFamily="34" charset="0"/>
              </a:rPr>
              <a:t>Distinguished Pulmonary Scholar Award for significant advances in the field of pulmonary rehabilitation.</a:t>
            </a:r>
          </a:p>
          <a:p>
            <a:pPr marL="742950" lvl="1" indent="-285750">
              <a:spcAft>
                <a:spcPts val="900"/>
              </a:spcAft>
              <a:buFont typeface="Arial" panose="020B0604020202020204" pitchFamily="34" charset="0"/>
              <a:buChar char="•"/>
            </a:pPr>
            <a:r>
              <a:rPr lang="en-US" sz="1400" b="1" dirty="0" smtClean="0">
                <a:solidFill>
                  <a:srgbClr val="C00000"/>
                </a:solidFill>
                <a:latin typeface="Arial" panose="020B0604020202020204" pitchFamily="34" charset="0"/>
                <a:cs typeface="Arial" panose="020B0604020202020204" pitchFamily="34" charset="0"/>
              </a:rPr>
              <a:t>Dr. Penny K. Jensen </a:t>
            </a:r>
            <a:r>
              <a:rPr lang="en-US" sz="1400" b="1" dirty="0" smtClean="0">
                <a:latin typeface="Arial" panose="020B0604020202020204" pitchFamily="34" charset="0"/>
                <a:cs typeface="Arial" panose="020B0604020202020204" pitchFamily="34" charset="0"/>
              </a:rPr>
              <a:t>was named a Hartford Scholar by the </a:t>
            </a:r>
            <a:r>
              <a:rPr lang="en-US" sz="1400" b="1" dirty="0" err="1" smtClean="0">
                <a:latin typeface="Arial" panose="020B0604020202020204" pitchFamily="34" charset="0"/>
                <a:cs typeface="Arial" panose="020B0604020202020204" pitchFamily="34" charset="0"/>
              </a:rPr>
              <a:t>Gerontological</a:t>
            </a:r>
            <a:r>
              <a:rPr lang="en-US" sz="1400" b="1" dirty="0" smtClean="0">
                <a:latin typeface="Arial" panose="020B0604020202020204" pitchFamily="34" charset="0"/>
                <a:cs typeface="Arial" panose="020B0604020202020204" pitchFamily="34" charset="0"/>
              </a:rPr>
              <a:t> Society of America. </a:t>
            </a:r>
          </a:p>
          <a:p>
            <a:pPr marL="742950" lvl="1" indent="-285750">
              <a:spcAft>
                <a:spcPts val="900"/>
              </a:spcAft>
              <a:buFont typeface="Arial" panose="020B0604020202020204" pitchFamily="34" charset="0"/>
              <a:buChar char="•"/>
            </a:pPr>
            <a:r>
              <a:rPr lang="en-US" sz="1400" b="1" dirty="0" smtClean="0">
                <a:solidFill>
                  <a:srgbClr val="C00000"/>
                </a:solidFill>
                <a:latin typeface="Arial" panose="020B0604020202020204" pitchFamily="34" charset="0"/>
                <a:cs typeface="Arial" panose="020B0604020202020204" pitchFamily="34" charset="0"/>
              </a:rPr>
              <a:t>Lori Hoffman </a:t>
            </a:r>
            <a:r>
              <a:rPr lang="en-US" sz="1400" b="1" dirty="0" err="1" smtClean="0">
                <a:solidFill>
                  <a:srgbClr val="C00000"/>
                </a:solidFill>
                <a:latin typeface="Arial" panose="020B0604020202020204" pitchFamily="34" charset="0"/>
                <a:cs typeface="Arial" panose="020B0604020202020204" pitchFamily="34" charset="0"/>
              </a:rPr>
              <a:t>Hōgg</a:t>
            </a:r>
            <a:r>
              <a:rPr lang="en-US" sz="1400" b="1" dirty="0" smtClean="0">
                <a:latin typeface="Arial" panose="020B0604020202020204" pitchFamily="34" charset="0"/>
                <a:cs typeface="Arial" panose="020B0604020202020204" pitchFamily="34" charset="0"/>
              </a:rPr>
              <a:t> was appointed to the Institute of Medicine’s National Cancer Policy Forum. </a:t>
            </a:r>
          </a:p>
          <a:p>
            <a:pPr marL="742950" marR="0" lvl="1" indent="-285750" algn="l" defTabSz="457200" rtl="0" eaLnBrk="1" fontAlgn="auto" latinLnBrk="0" hangingPunct="1">
              <a:lnSpc>
                <a:spcPct val="100000"/>
              </a:lnSpc>
              <a:spcBef>
                <a:spcPts val="0"/>
              </a:spcBef>
              <a:spcAft>
                <a:spcPts val="900"/>
              </a:spcAft>
              <a:buClrTx/>
              <a:buSzTx/>
              <a:buFont typeface="Arial" panose="020B0604020202020204" pitchFamily="34" charset="0"/>
              <a:buChar char="•"/>
              <a:tabLst/>
              <a:defRPr/>
            </a:pPr>
            <a:r>
              <a:rPr lang="en-US" sz="1400" b="1" kern="1200" dirty="0" smtClean="0">
                <a:solidFill>
                  <a:srgbClr val="C00000"/>
                </a:solidFill>
                <a:effectLst/>
                <a:latin typeface="Arial" panose="020B0604020202020204" pitchFamily="34" charset="0"/>
                <a:cs typeface="Arial" panose="020B0604020202020204" pitchFamily="34" charset="0"/>
              </a:rPr>
              <a:t>Dr. Christine Kasper </a:t>
            </a:r>
            <a:r>
              <a:rPr lang="en-US" sz="1400" b="1" kern="1200" dirty="0" smtClean="0">
                <a:solidFill>
                  <a:schemeClr val="tx1"/>
                </a:solidFill>
                <a:effectLst/>
                <a:latin typeface="Arial" panose="020B0604020202020204" pitchFamily="34" charset="0"/>
                <a:cs typeface="Arial" panose="020B0604020202020204" pitchFamily="34" charset="0"/>
              </a:rPr>
              <a:t>is one of 19 researchers to be inducted into the Nursing Hall of Fame at the 26</a:t>
            </a:r>
            <a:r>
              <a:rPr lang="en-US" sz="1400" b="1" kern="1200" baseline="30000" dirty="0" smtClean="0">
                <a:solidFill>
                  <a:schemeClr val="tx1"/>
                </a:solidFill>
                <a:effectLst/>
                <a:latin typeface="Arial" panose="020B0604020202020204" pitchFamily="34" charset="0"/>
                <a:cs typeface="Arial" panose="020B0604020202020204" pitchFamily="34" charset="0"/>
              </a:rPr>
              <a:t>th</a:t>
            </a:r>
            <a:r>
              <a:rPr lang="en-US" sz="1400" b="1" kern="1200" dirty="0" smtClean="0">
                <a:solidFill>
                  <a:schemeClr val="tx1"/>
                </a:solidFill>
                <a:effectLst/>
                <a:latin typeface="Arial" panose="020B0604020202020204" pitchFamily="34" charset="0"/>
                <a:cs typeface="Arial" panose="020B0604020202020204" pitchFamily="34" charset="0"/>
              </a:rPr>
              <a:t> International Nursing Research Congress in Puerto Rico in July 2015.  Dr. Kasper is being recognized in part for her research in blast-induced TBI caused by explosive devices.   </a:t>
            </a:r>
          </a:p>
          <a:p>
            <a:pPr marL="742950" lvl="1" indent="-285750">
              <a:spcAft>
                <a:spcPts val="1800"/>
              </a:spcAft>
              <a:buFont typeface="Arial" panose="020B0604020202020204" pitchFamily="34" charset="0"/>
              <a:buChar char="•"/>
            </a:pPr>
            <a:endParaRPr lang="en-US" sz="2000" b="1" dirty="0" smtClean="0">
              <a:latin typeface="Georgia" panose="02040502050405020303" pitchFamily="18" charset="0"/>
              <a:cs typeface="Arial" panose="020B0604020202020204" pitchFamily="34" charset="0"/>
            </a:endParaRPr>
          </a:p>
          <a:p>
            <a:pPr marL="119063" indent="-119063">
              <a:spcAft>
                <a:spcPts val="1800"/>
              </a:spcAft>
              <a:buFont typeface="Arial" panose="020B0604020202020204" pitchFamily="34" charset="0"/>
              <a:buChar char="•"/>
            </a:pPr>
            <a:endParaRPr lang="en-US" sz="1400" b="1" spc="-20" dirty="0" smtClean="0">
              <a:latin typeface="Georgia" panose="02040502050405020303" pitchFamily="18" charset="0"/>
            </a:endParaRPr>
          </a:p>
          <a:p>
            <a:pPr>
              <a:spcBef>
                <a:spcPts val="600"/>
              </a:spcBef>
              <a:spcAft>
                <a:spcPts val="600"/>
              </a:spcAft>
            </a:pPr>
            <a:endParaRPr lang="en-US" sz="1400" b="1" dirty="0" smtClean="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702D9CBD-B5BD-4944-9D29-307B3190BD3D}" type="slidenum">
              <a:rPr lang="en-US" smtClean="0"/>
              <a:pPr/>
              <a:t>8</a:t>
            </a:fld>
            <a:endParaRPr lang="en-US"/>
          </a:p>
        </p:txBody>
      </p:sp>
    </p:spTree>
    <p:extLst>
      <p:ext uri="{BB962C8B-B14F-4D97-AF65-F5344CB8AC3E}">
        <p14:creationId xmlns:p14="http://schemas.microsoft.com/office/powerpoint/2010/main" val="133480960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1100" y="696913"/>
            <a:ext cx="4648200" cy="3486150"/>
          </a:xfrm>
        </p:spPr>
      </p:sp>
      <p:sp>
        <p:nvSpPr>
          <p:cNvPr id="3" name="Notes Placeholder 2"/>
          <p:cNvSpPr>
            <a:spLocks noGrp="1"/>
          </p:cNvSpPr>
          <p:nvPr>
            <p:ph type="body" idx="1"/>
          </p:nvPr>
        </p:nvSpPr>
        <p:spPr>
          <a:xfrm>
            <a:off x="701040" y="4572002"/>
            <a:ext cx="5608320" cy="4183380"/>
          </a:xfrm>
        </p:spPr>
        <p:txBody>
          <a:bodyPr>
            <a:normAutofit fontScale="92500" lnSpcReduction="10000"/>
          </a:bodyPr>
          <a:lstStyle/>
          <a:p>
            <a:r>
              <a:rPr lang="en-US" sz="1600" b="1" dirty="0" smtClean="0"/>
              <a:t>VA does face some serious challenges: </a:t>
            </a:r>
          </a:p>
          <a:p>
            <a:endParaRPr lang="en-US" sz="1600" b="1" dirty="0"/>
          </a:p>
          <a:p>
            <a:r>
              <a:rPr lang="en-US" sz="1600" b="1" dirty="0" smtClean="0"/>
              <a:t>America’s </a:t>
            </a:r>
            <a:r>
              <a:rPr lang="en-US" sz="1600" b="1" dirty="0"/>
              <a:t>Veterans are aging—and their </a:t>
            </a:r>
            <a:r>
              <a:rPr lang="en-US" sz="1600" b="1" dirty="0" smtClean="0"/>
              <a:t>health care </a:t>
            </a:r>
            <a:r>
              <a:rPr lang="en-US" sz="1600" b="1" dirty="0"/>
              <a:t>requirements and demand for benefits increase as they age and retire</a:t>
            </a:r>
            <a:r>
              <a:rPr lang="en-US" sz="1600" b="1" dirty="0" smtClean="0"/>
              <a:t>:</a:t>
            </a:r>
          </a:p>
          <a:p>
            <a:endParaRPr lang="en-US" sz="1600" b="1" dirty="0"/>
          </a:p>
          <a:p>
            <a:r>
              <a:rPr lang="en-US" sz="1600" b="1" dirty="0"/>
              <a:t>This chart reveals an astounding </a:t>
            </a:r>
            <a:r>
              <a:rPr lang="en-US" sz="1600" b="1" dirty="0" smtClean="0"/>
              <a:t>shift:  </a:t>
            </a:r>
            <a:r>
              <a:rPr lang="en-US" sz="1600" b="1" dirty="0"/>
              <a:t>Just 40 years ago, only 2.2 million Veterans were 65 years old or older—</a:t>
            </a:r>
            <a:r>
              <a:rPr lang="en-US" sz="1600" b="1" u="sng" dirty="0"/>
              <a:t>7.5%</a:t>
            </a:r>
            <a:r>
              <a:rPr lang="en-US" sz="1600" b="1" dirty="0"/>
              <a:t> of the population. </a:t>
            </a:r>
            <a:r>
              <a:rPr lang="en-US" sz="1600" b="1" dirty="0" smtClean="0"/>
              <a:t>In </a:t>
            </a:r>
            <a:r>
              <a:rPr lang="en-US" sz="1600" b="1" dirty="0"/>
              <a:t>2017, we expect </a:t>
            </a:r>
            <a:r>
              <a:rPr lang="en-US" sz="1600" b="1" u="sng" dirty="0">
                <a:solidFill>
                  <a:srgbClr val="C00000"/>
                </a:solidFill>
              </a:rPr>
              <a:t>9.8 million</a:t>
            </a:r>
            <a:r>
              <a:rPr lang="en-US" sz="1600" b="1" dirty="0">
                <a:solidFill>
                  <a:srgbClr val="C00000"/>
                </a:solidFill>
              </a:rPr>
              <a:t> will be 65 or older—</a:t>
            </a:r>
            <a:r>
              <a:rPr lang="en-US" sz="1600" b="1" u="sng" dirty="0">
                <a:solidFill>
                  <a:srgbClr val="C00000"/>
                </a:solidFill>
              </a:rPr>
              <a:t>46%</a:t>
            </a:r>
            <a:r>
              <a:rPr lang="en-US" sz="1600" b="1" dirty="0">
                <a:solidFill>
                  <a:srgbClr val="C00000"/>
                </a:solidFill>
              </a:rPr>
              <a:t> of Veterans</a:t>
            </a:r>
            <a:r>
              <a:rPr lang="en-US" sz="1600" b="1" dirty="0"/>
              <a:t>.  </a:t>
            </a:r>
            <a:endParaRPr lang="en-US" sz="1600" b="1" dirty="0" smtClean="0"/>
          </a:p>
          <a:p>
            <a:endParaRPr lang="en-US" sz="1600" b="1" dirty="0"/>
          </a:p>
          <a:p>
            <a:r>
              <a:rPr lang="en-US" sz="1600" b="1" dirty="0" smtClean="0"/>
              <a:t>So</a:t>
            </a:r>
            <a:r>
              <a:rPr lang="en-US" sz="1600" b="1" dirty="0"/>
              <a:t>, we now serve an older population with more chronic conditions less able to afford private-sector care.  </a:t>
            </a:r>
            <a:endParaRPr lang="en-US" sz="1600" b="1" dirty="0" smtClean="0"/>
          </a:p>
          <a:p>
            <a:endParaRPr lang="en-US" sz="1600" dirty="0"/>
          </a:p>
          <a:p>
            <a:r>
              <a:rPr lang="en-US" sz="1600" b="1" dirty="0"/>
              <a:t>Currently, 11 million of the 22 million Veterans in this country are registered, enrolled, or use at least one VA benefit or service—more are demanding VA services and care than ever before.  </a:t>
            </a:r>
            <a:endParaRPr lang="en-US" sz="1600" b="1" dirty="0" smtClean="0"/>
          </a:p>
          <a:p>
            <a:endParaRPr lang="en-US" sz="1600" b="1" dirty="0"/>
          </a:p>
          <a:p>
            <a:r>
              <a:rPr lang="en-US" sz="1600" b="1" dirty="0" smtClean="0"/>
              <a:t>The </a:t>
            </a:r>
            <a:r>
              <a:rPr lang="en-US" sz="1600" b="1" dirty="0"/>
              <a:t>requirement for women Veterans and mental health care have increased dramatically.  </a:t>
            </a:r>
            <a:endParaRPr lang="en-US" sz="1600" dirty="0"/>
          </a:p>
        </p:txBody>
      </p:sp>
      <p:sp>
        <p:nvSpPr>
          <p:cNvPr id="4" name="Slide Number Placeholder 3"/>
          <p:cNvSpPr>
            <a:spLocks noGrp="1"/>
          </p:cNvSpPr>
          <p:nvPr>
            <p:ph type="sldNum" sz="quarter" idx="10"/>
          </p:nvPr>
        </p:nvSpPr>
        <p:spPr/>
        <p:txBody>
          <a:bodyPr/>
          <a:lstStyle/>
          <a:p>
            <a:fld id="{702D9CBD-B5BD-4944-9D29-307B3190BD3D}" type="slidenum">
              <a:rPr lang="en-US" smtClean="0"/>
              <a:pPr/>
              <a:t>9</a:t>
            </a:fld>
            <a:endParaRPr lang="en-US"/>
          </a:p>
        </p:txBody>
      </p:sp>
    </p:spTree>
    <p:extLst>
      <p:ext uri="{BB962C8B-B14F-4D97-AF65-F5344CB8AC3E}">
        <p14:creationId xmlns:p14="http://schemas.microsoft.com/office/powerpoint/2010/main" val="429023747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hyperlink" Target="http://www.section508.va.gov/support/tutorials/powerpoint/index.asp" TargetMode="External"/><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hyperlink" Target="http://www.section508.va.gov/support/tutorials/powerpoint/index.asp" TargetMode="External"/><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3" Type="http://schemas.openxmlformats.org/officeDocument/2006/relationships/hyperlink" Target="http://www.section508.va.gov/support/tutorials/powerpoint/index.asp" TargetMode="External"/><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hyperlink" Target="http://www.section508.va.gov/support/tutorials/powerpoint/index.asp" TargetMode="External"/><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hyperlink" Target="http://www.section508.va.gov/support/tutorials/powerpoint/index.asp" TargetMode="External"/><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hyperlink" Target="http://www.section508.va.gov/support/tutorials/powerpoint/index.asp" TargetMode="External"/><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Slide new">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33"/>
            <a:ext cx="7772400" cy="1470025"/>
          </a:xfrm>
          <a:prstGeom prst="rect">
            <a:avLst/>
          </a:prstGeom>
        </p:spPr>
        <p:txBody>
          <a:bodyPr/>
          <a:lstStyle>
            <a:lvl1pPr>
              <a:defRPr sz="4400">
                <a:solidFill>
                  <a:schemeClr val="bg1"/>
                </a:solidFill>
                <a:latin typeface="Georgia"/>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chemeClr val="bg1">
                    <a:lumMod val="75000"/>
                  </a:schemeClr>
                </a:solidFill>
                <a:latin typeface="Georgia"/>
              </a:defRPr>
            </a:lvl1pPr>
            <a:lvl2pPr marL="457189" indent="0" algn="ctr">
              <a:buNone/>
              <a:defRPr>
                <a:solidFill>
                  <a:schemeClr val="tx1">
                    <a:tint val="75000"/>
                  </a:schemeClr>
                </a:solidFill>
              </a:defRPr>
            </a:lvl2pPr>
            <a:lvl3pPr marL="914377" indent="0" algn="ctr">
              <a:buNone/>
              <a:defRPr>
                <a:solidFill>
                  <a:schemeClr val="tx1">
                    <a:tint val="75000"/>
                  </a:schemeClr>
                </a:solidFill>
              </a:defRPr>
            </a:lvl3pPr>
            <a:lvl4pPr marL="1371566" indent="0" algn="ctr">
              <a:buNone/>
              <a:defRPr>
                <a:solidFill>
                  <a:schemeClr val="tx1">
                    <a:tint val="75000"/>
                  </a:schemeClr>
                </a:solidFill>
              </a:defRPr>
            </a:lvl4pPr>
            <a:lvl5pPr marL="1828754" indent="0" algn="ctr">
              <a:buNone/>
              <a:defRPr>
                <a:solidFill>
                  <a:schemeClr val="tx1">
                    <a:tint val="75000"/>
                  </a:schemeClr>
                </a:solidFill>
              </a:defRPr>
            </a:lvl5pPr>
            <a:lvl6pPr marL="2285943" indent="0" algn="ctr">
              <a:buNone/>
              <a:defRPr>
                <a:solidFill>
                  <a:schemeClr val="tx1">
                    <a:tint val="75000"/>
                  </a:schemeClr>
                </a:solidFill>
              </a:defRPr>
            </a:lvl6pPr>
            <a:lvl7pPr marL="2743131" indent="0" algn="ctr">
              <a:buNone/>
              <a:defRPr>
                <a:solidFill>
                  <a:schemeClr val="tx1">
                    <a:tint val="75000"/>
                  </a:schemeClr>
                </a:solidFill>
              </a:defRPr>
            </a:lvl7pPr>
            <a:lvl8pPr marL="3200320" indent="0" algn="ctr">
              <a:buNone/>
              <a:defRPr>
                <a:solidFill>
                  <a:schemeClr val="tx1">
                    <a:tint val="75000"/>
                  </a:schemeClr>
                </a:solidFill>
              </a:defRPr>
            </a:lvl8pPr>
            <a:lvl9pPr marL="3657509" indent="0" algn="ctr">
              <a:buNone/>
              <a:defRPr>
                <a:solidFill>
                  <a:schemeClr val="tx1">
                    <a:tint val="75000"/>
                  </a:schemeClr>
                </a:solidFill>
              </a:defRPr>
            </a:lvl9pPr>
          </a:lstStyle>
          <a:p>
            <a:r>
              <a:rPr lang="en-US" dirty="0" smtClean="0"/>
              <a:t>Click to edit Master subtitle style</a:t>
            </a:r>
            <a:endParaRPr lang="en-US" dirty="0"/>
          </a:p>
        </p:txBody>
      </p:sp>
    </p:spTree>
    <p:extLst>
      <p:ext uri="{BB962C8B-B14F-4D97-AF65-F5344CB8AC3E}">
        <p14:creationId xmlns:p14="http://schemas.microsoft.com/office/powerpoint/2010/main" val="137245037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2_Picture with Caption">
    <p:spTree>
      <p:nvGrpSpPr>
        <p:cNvPr id="1" name=""/>
        <p:cNvGrpSpPr/>
        <p:nvPr/>
      </p:nvGrpSpPr>
      <p:grpSpPr>
        <a:xfrm>
          <a:off x="0" y="0"/>
          <a:ext cx="0" cy="0"/>
          <a:chOff x="0" y="0"/>
          <a:chExt cx="0" cy="0"/>
        </a:xfrm>
      </p:grpSpPr>
      <p:pic>
        <p:nvPicPr>
          <p:cNvPr id="12" name="Picture 11" title="I CARE LOGO"/>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241891" y="152408"/>
            <a:ext cx="648010" cy="495963"/>
          </a:xfrm>
          <a:prstGeom prst="rect">
            <a:avLst/>
          </a:prstGeom>
        </p:spPr>
      </p:pic>
      <p:grpSp>
        <p:nvGrpSpPr>
          <p:cNvPr id="13" name="Group 12"/>
          <p:cNvGrpSpPr/>
          <p:nvPr userDrawn="1"/>
        </p:nvGrpSpPr>
        <p:grpSpPr>
          <a:xfrm>
            <a:off x="152400" y="6553208"/>
            <a:ext cx="8763000" cy="304801"/>
            <a:chOff x="152400" y="6553200"/>
            <a:chExt cx="8763000" cy="304801"/>
          </a:xfrm>
        </p:grpSpPr>
        <p:sp>
          <p:nvSpPr>
            <p:cNvPr id="14" name="Footer Placeholder 2"/>
            <p:cNvSpPr txBox="1">
              <a:spLocks/>
            </p:cNvSpPr>
            <p:nvPr userDrawn="1"/>
          </p:nvSpPr>
          <p:spPr>
            <a:xfrm>
              <a:off x="152400" y="6553200"/>
              <a:ext cx="3505200" cy="304801"/>
            </a:xfrm>
            <a:prstGeom prst="rect">
              <a:avLst/>
            </a:prstGeom>
          </p:spPr>
          <p:txBody>
            <a:bodyPr anchor="ctr"/>
            <a:lstStyle>
              <a:lvl1pPr>
                <a:defRPr sz="1000" spc="600">
                  <a:solidFill>
                    <a:schemeClr val="bg1"/>
                  </a:solidFill>
                  <a:latin typeface="Myriad Pro"/>
                  <a:cs typeface="Myriad Pro"/>
                </a:defRPr>
              </a:lvl1pPr>
            </a:lstStyle>
            <a:p>
              <a:pPr marL="0" marR="0" lvl="0" indent="0" algn="l" defTabSz="457189"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600" normalizeH="0" baseline="0" noProof="0" dirty="0" smtClean="0">
                  <a:ln>
                    <a:noFill/>
                  </a:ln>
                  <a:solidFill>
                    <a:schemeClr val="bg1"/>
                  </a:solidFill>
                  <a:effectLst/>
                  <a:uLnTx/>
                  <a:uFillTx/>
                  <a:latin typeface="Georgia"/>
                  <a:ea typeface="+mn-ea"/>
                  <a:cs typeface="Georgia"/>
                </a:rPr>
                <a:t>U.S. Department of Veterans Affairs</a:t>
              </a:r>
              <a:endParaRPr kumimoji="0" lang="en-US" sz="1000" b="0" i="0" u="none" strike="noStrike" kern="1200" cap="none" spc="600" normalizeH="0" baseline="0" noProof="0" dirty="0">
                <a:ln>
                  <a:noFill/>
                </a:ln>
                <a:solidFill>
                  <a:schemeClr val="bg1"/>
                </a:solidFill>
                <a:effectLst/>
                <a:uLnTx/>
                <a:uFillTx/>
                <a:latin typeface="Georgia"/>
                <a:ea typeface="+mn-ea"/>
                <a:cs typeface="Georgia"/>
              </a:endParaRPr>
            </a:p>
          </p:txBody>
        </p:sp>
        <p:sp>
          <p:nvSpPr>
            <p:cNvPr id="19" name="Footer Placeholder 2"/>
            <p:cNvSpPr txBox="1">
              <a:spLocks/>
            </p:cNvSpPr>
            <p:nvPr userDrawn="1"/>
          </p:nvSpPr>
          <p:spPr>
            <a:xfrm>
              <a:off x="4419600" y="6553200"/>
              <a:ext cx="1143000" cy="304801"/>
            </a:xfrm>
            <a:prstGeom prst="rect">
              <a:avLst/>
            </a:prstGeom>
          </p:spPr>
          <p:txBody>
            <a:bodyPr anchor="ctr"/>
            <a:lstStyle>
              <a:lvl1pPr>
                <a:defRPr sz="1000" spc="600">
                  <a:solidFill>
                    <a:schemeClr val="bg1"/>
                  </a:solidFill>
                  <a:latin typeface="Myriad Pro"/>
                  <a:cs typeface="Myriad Pro"/>
                </a:defRPr>
              </a:lvl1pPr>
            </a:lstStyle>
            <a:p>
              <a:pPr marL="0" marR="0" lvl="0" indent="0" algn="l" defTabSz="457189"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600" normalizeH="0" baseline="0" noProof="0" dirty="0" smtClean="0">
                  <a:ln>
                    <a:noFill/>
                  </a:ln>
                  <a:solidFill>
                    <a:schemeClr val="bg1"/>
                  </a:solidFill>
                  <a:effectLst/>
                  <a:uLnTx/>
                  <a:uFillTx/>
                  <a:latin typeface="Georgia"/>
                  <a:ea typeface="+mn-ea"/>
                  <a:cs typeface="Georgia"/>
                </a:rPr>
                <a:t>DATE</a:t>
              </a:r>
              <a:endParaRPr kumimoji="0" lang="en-US" sz="1000" b="0" i="0" u="none" strike="noStrike" kern="1200" cap="none" spc="600" normalizeH="0" baseline="0" noProof="0" dirty="0">
                <a:ln>
                  <a:noFill/>
                </a:ln>
                <a:solidFill>
                  <a:schemeClr val="bg1"/>
                </a:solidFill>
                <a:effectLst/>
                <a:uLnTx/>
                <a:uFillTx/>
                <a:latin typeface="Georgia"/>
                <a:ea typeface="+mn-ea"/>
                <a:cs typeface="Georgia"/>
              </a:endParaRPr>
            </a:p>
          </p:txBody>
        </p:sp>
        <p:sp>
          <p:nvSpPr>
            <p:cNvPr id="20" name="Footer Placeholder 2"/>
            <p:cNvSpPr txBox="1">
              <a:spLocks/>
            </p:cNvSpPr>
            <p:nvPr userDrawn="1"/>
          </p:nvSpPr>
          <p:spPr>
            <a:xfrm>
              <a:off x="5410200" y="6553200"/>
              <a:ext cx="3505200" cy="304801"/>
            </a:xfrm>
            <a:prstGeom prst="rect">
              <a:avLst/>
            </a:prstGeom>
          </p:spPr>
          <p:txBody>
            <a:bodyPr anchor="ctr"/>
            <a:lstStyle>
              <a:lvl1pPr>
                <a:defRPr sz="1000" spc="600">
                  <a:solidFill>
                    <a:schemeClr val="bg1"/>
                  </a:solidFill>
                  <a:latin typeface="Myriad Pro"/>
                  <a:cs typeface="Myriad Pro"/>
                </a:defRPr>
              </a:lvl1pPr>
            </a:lstStyle>
            <a:p>
              <a:pPr marL="0" marR="0" lvl="0" indent="0" algn="r" defTabSz="457189" rtl="0" eaLnBrk="1" fontAlgn="auto" latinLnBrk="0" hangingPunct="1">
                <a:lnSpc>
                  <a:spcPct val="100000"/>
                </a:lnSpc>
                <a:spcBef>
                  <a:spcPts val="0"/>
                </a:spcBef>
                <a:spcAft>
                  <a:spcPts val="0"/>
                </a:spcAft>
                <a:buClrTx/>
                <a:buSzTx/>
                <a:buFontTx/>
                <a:buNone/>
                <a:tabLst/>
                <a:defRPr/>
              </a:pPr>
              <a:fld id="{1A5F8DB0-55B4-0340-8C35-5B2202340F07}" type="slidenum">
                <a:rPr lang="en-US" sz="1000" smtClean="0">
                  <a:latin typeface="Georgia"/>
                  <a:cs typeface="Georgia"/>
                </a:rPr>
                <a:pPr marL="0" marR="0" lvl="0" indent="0" algn="r" defTabSz="457189" rtl="0" eaLnBrk="1" fontAlgn="auto" latinLnBrk="0" hangingPunct="1">
                  <a:lnSpc>
                    <a:spcPct val="100000"/>
                  </a:lnSpc>
                  <a:spcBef>
                    <a:spcPts val="0"/>
                  </a:spcBef>
                  <a:spcAft>
                    <a:spcPts val="0"/>
                  </a:spcAft>
                  <a:buClrTx/>
                  <a:buSzTx/>
                  <a:buFontTx/>
                  <a:buNone/>
                  <a:tabLst/>
                  <a:defRPr/>
                </a:pPr>
                <a:t>‹#›</a:t>
              </a:fld>
              <a:endParaRPr kumimoji="0" lang="en-US" sz="1000" b="0" i="0" u="none" strike="noStrike" kern="1200" cap="none" spc="600" normalizeH="0" baseline="0" noProof="0" dirty="0">
                <a:ln>
                  <a:noFill/>
                </a:ln>
                <a:solidFill>
                  <a:schemeClr val="bg1"/>
                </a:solidFill>
                <a:effectLst/>
                <a:uLnTx/>
                <a:uFillTx/>
                <a:latin typeface="Georgia"/>
                <a:ea typeface="+mn-ea"/>
                <a:cs typeface="Georgia"/>
              </a:endParaRPr>
            </a:p>
          </p:txBody>
        </p:sp>
      </p:grpSp>
      <p:sp>
        <p:nvSpPr>
          <p:cNvPr id="4" name="Text Placeholder 3"/>
          <p:cNvSpPr>
            <a:spLocks noGrp="1"/>
          </p:cNvSpPr>
          <p:nvPr>
            <p:ph type="body" sz="half" idx="2" hasCustomPrompt="1"/>
          </p:nvPr>
        </p:nvSpPr>
        <p:spPr>
          <a:xfrm>
            <a:off x="990600" y="4724400"/>
            <a:ext cx="7086600" cy="1447800"/>
          </a:xfrm>
          <a:prstGeom prst="rect">
            <a:avLst/>
          </a:prstGeom>
          <a:ln>
            <a:solidFill>
              <a:schemeClr val="bg1"/>
            </a:solidFill>
          </a:ln>
        </p:spPr>
        <p:txBody>
          <a:bodyPr/>
          <a:lstStyle>
            <a:lvl1pPr marL="0" marR="0" indent="0" algn="l" defTabSz="457189" rtl="0" eaLnBrk="1" fontAlgn="auto" latinLnBrk="0" hangingPunct="1">
              <a:lnSpc>
                <a:spcPct val="100000"/>
              </a:lnSpc>
              <a:spcBef>
                <a:spcPct val="20000"/>
              </a:spcBef>
              <a:spcAft>
                <a:spcPts val="0"/>
              </a:spcAft>
              <a:buClrTx/>
              <a:buSzTx/>
              <a:buFont typeface="Arial"/>
              <a:buNone/>
              <a:tabLst/>
              <a:defRPr sz="1400">
                <a:solidFill>
                  <a:srgbClr val="7F7F7F"/>
                </a:solidFill>
                <a:latin typeface="Georgia"/>
                <a:cs typeface="Georgia"/>
              </a:defRPr>
            </a:lvl1pPr>
            <a:lvl2pPr marL="457189" indent="0">
              <a:buNone/>
              <a:defRPr sz="1200"/>
            </a:lvl2pPr>
            <a:lvl3pPr marL="914377" indent="0">
              <a:buNone/>
              <a:defRPr sz="1000"/>
            </a:lvl3pPr>
            <a:lvl4pPr marL="1371566" indent="0">
              <a:buNone/>
              <a:defRPr sz="900"/>
            </a:lvl4pPr>
            <a:lvl5pPr marL="1828754" indent="0">
              <a:buNone/>
              <a:defRPr sz="900"/>
            </a:lvl5pPr>
            <a:lvl6pPr marL="2285943" indent="0">
              <a:buNone/>
              <a:defRPr sz="900"/>
            </a:lvl6pPr>
            <a:lvl7pPr marL="2743131" indent="0">
              <a:buNone/>
              <a:defRPr sz="900"/>
            </a:lvl7pPr>
            <a:lvl8pPr marL="3200320" indent="0">
              <a:buNone/>
              <a:defRPr sz="900"/>
            </a:lvl8pPr>
            <a:lvl9pPr marL="3657509" indent="0">
              <a:buNone/>
              <a:defRPr sz="900"/>
            </a:lvl9pPr>
          </a:lstStyle>
          <a:p>
            <a:pPr marL="0" marR="0" lvl="0" indent="0" algn="l" defTabSz="457189" rtl="0" eaLnBrk="1" fontAlgn="auto" latinLnBrk="0" hangingPunct="1">
              <a:lnSpc>
                <a:spcPct val="100000"/>
              </a:lnSpc>
              <a:spcBef>
                <a:spcPct val="20000"/>
              </a:spcBef>
              <a:spcAft>
                <a:spcPts val="0"/>
              </a:spcAft>
              <a:buClrTx/>
              <a:buSzTx/>
              <a:buFont typeface="Arial"/>
              <a:buNone/>
              <a:tabLst/>
              <a:defRPr/>
            </a:pPr>
            <a:r>
              <a:rPr lang="en-US" dirty="0" smtClean="0"/>
              <a:t>This area is proposed as a text box with information set at this approximate size and with this colorization. The size and layout proportions shown are merely recommendations and should be edited to accommodate your specific needs.  This area is proposed as a text box with information set at this approximate size and with this colorization. The size and layout proportions shown are merely recommendations and should be edited to accommodate your specific needs.  This area is proposed as a text box with information set at this</a:t>
            </a:r>
          </a:p>
          <a:p>
            <a:pPr lvl="0"/>
            <a:endParaRPr lang="en-US" dirty="0" smtClean="0"/>
          </a:p>
        </p:txBody>
      </p:sp>
      <p:sp>
        <p:nvSpPr>
          <p:cNvPr id="11" name="Rectangle 10"/>
          <p:cNvSpPr/>
          <p:nvPr userDrawn="1"/>
        </p:nvSpPr>
        <p:spPr>
          <a:xfrm>
            <a:off x="1066800" y="1371600"/>
            <a:ext cx="2286000" cy="2667000"/>
          </a:xfrm>
          <a:prstGeom prst="rect">
            <a:avLst/>
          </a:prstGeom>
          <a:solidFill>
            <a:schemeClr val="bg1">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189"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smtClean="0">
                <a:ln>
                  <a:noFill/>
                </a:ln>
                <a:solidFill>
                  <a:prstClr val="white"/>
                </a:solidFill>
                <a:effectLst/>
                <a:uLnTx/>
                <a:uFillTx/>
                <a:latin typeface="Georgia"/>
                <a:ea typeface="+mn-ea"/>
                <a:cs typeface="Georgia"/>
              </a:rPr>
              <a:t>Click to insert image</a:t>
            </a:r>
            <a:br>
              <a:rPr kumimoji="0" lang="en-US" sz="1200" b="0" i="0" u="none" strike="noStrike" kern="1200" cap="none" spc="0" normalizeH="0" baseline="0" noProof="0" dirty="0" smtClean="0">
                <a:ln>
                  <a:noFill/>
                </a:ln>
                <a:solidFill>
                  <a:prstClr val="white"/>
                </a:solidFill>
                <a:effectLst/>
                <a:uLnTx/>
                <a:uFillTx/>
                <a:latin typeface="Georgia"/>
                <a:ea typeface="+mn-ea"/>
                <a:cs typeface="Georgia"/>
              </a:rPr>
            </a:br>
            <a:r>
              <a:rPr kumimoji="0" lang="en-US" sz="1200" b="0" i="0" u="none" strike="noStrike" kern="1200" cap="none" spc="0" normalizeH="0" baseline="0" noProof="0" dirty="0" smtClean="0">
                <a:ln>
                  <a:noFill/>
                </a:ln>
                <a:solidFill>
                  <a:prstClr val="white"/>
                </a:solidFill>
                <a:effectLst/>
                <a:uLnTx/>
                <a:uFillTx/>
                <a:latin typeface="Georgia"/>
                <a:ea typeface="+mn-ea"/>
                <a:cs typeface="Georgia"/>
              </a:rPr>
              <a:t/>
            </a:r>
            <a:br>
              <a:rPr kumimoji="0" lang="en-US" sz="1200" b="0" i="0" u="none" strike="noStrike" kern="1200" cap="none" spc="0" normalizeH="0" baseline="0" noProof="0" dirty="0" smtClean="0">
                <a:ln>
                  <a:noFill/>
                </a:ln>
                <a:solidFill>
                  <a:prstClr val="white"/>
                </a:solidFill>
                <a:effectLst/>
                <a:uLnTx/>
                <a:uFillTx/>
                <a:latin typeface="Georgia"/>
                <a:ea typeface="+mn-ea"/>
                <a:cs typeface="Georgia"/>
              </a:rPr>
            </a:br>
            <a:r>
              <a:rPr kumimoji="0" lang="en-US" sz="1200" b="0" i="0" u="none" strike="noStrike" kern="1200" cap="none" spc="0" normalizeH="0" baseline="0" noProof="0" dirty="0" smtClean="0">
                <a:ln>
                  <a:noFill/>
                </a:ln>
                <a:solidFill>
                  <a:prstClr val="white"/>
                </a:solidFill>
                <a:effectLst/>
                <a:uLnTx/>
                <a:uFillTx/>
                <a:latin typeface="Georgia"/>
                <a:ea typeface="+mn-ea"/>
                <a:cs typeface="Georgia"/>
              </a:rPr>
              <a:t>REMEMBER </a:t>
            </a:r>
            <a:br>
              <a:rPr kumimoji="0" lang="en-US" sz="1200" b="0" i="0" u="none" strike="noStrike" kern="1200" cap="none" spc="0" normalizeH="0" baseline="0" noProof="0" dirty="0" smtClean="0">
                <a:ln>
                  <a:noFill/>
                </a:ln>
                <a:solidFill>
                  <a:prstClr val="white"/>
                </a:solidFill>
                <a:effectLst/>
                <a:uLnTx/>
                <a:uFillTx/>
                <a:latin typeface="Georgia"/>
                <a:ea typeface="+mn-ea"/>
                <a:cs typeface="Georgia"/>
              </a:rPr>
            </a:br>
            <a:r>
              <a:rPr kumimoji="0" lang="en-US" sz="1200" b="0" i="0" u="none" strike="noStrike" kern="1200" cap="none" spc="0" normalizeH="0" baseline="0" noProof="0" dirty="0" smtClean="0">
                <a:ln>
                  <a:noFill/>
                </a:ln>
                <a:solidFill>
                  <a:prstClr val="white"/>
                </a:solidFill>
                <a:effectLst/>
                <a:uLnTx/>
                <a:uFillTx/>
                <a:latin typeface="Georgia"/>
                <a:ea typeface="+mn-ea"/>
                <a:cs typeface="Georgia"/>
              </a:rPr>
              <a:t>Add alternate text to your image </a:t>
            </a:r>
            <a:br>
              <a:rPr kumimoji="0" lang="en-US" sz="1200" b="0" i="0" u="none" strike="noStrike" kern="1200" cap="none" spc="0" normalizeH="0" baseline="0" noProof="0" dirty="0" smtClean="0">
                <a:ln>
                  <a:noFill/>
                </a:ln>
                <a:solidFill>
                  <a:prstClr val="white"/>
                </a:solidFill>
                <a:effectLst/>
                <a:uLnTx/>
                <a:uFillTx/>
                <a:latin typeface="Georgia"/>
                <a:ea typeface="+mn-ea"/>
                <a:cs typeface="Georgia"/>
              </a:rPr>
            </a:br>
            <a:r>
              <a:rPr kumimoji="0" lang="en-US" sz="1200" b="0" i="0" u="none" strike="noStrike" kern="1200" cap="none" spc="0" normalizeH="0" baseline="0" noProof="0" dirty="0" smtClean="0">
                <a:ln>
                  <a:noFill/>
                </a:ln>
                <a:solidFill>
                  <a:prstClr val="white"/>
                </a:solidFill>
                <a:effectLst/>
                <a:uLnTx/>
                <a:uFillTx/>
                <a:latin typeface="Georgia"/>
                <a:ea typeface="+mn-ea"/>
                <a:cs typeface="Georgia"/>
              </a:rPr>
              <a:t>for 508 accessibility.</a:t>
            </a:r>
            <a:br>
              <a:rPr kumimoji="0" lang="en-US" sz="1200" b="0" i="0" u="none" strike="noStrike" kern="1200" cap="none" spc="0" normalizeH="0" baseline="0" noProof="0" dirty="0" smtClean="0">
                <a:ln>
                  <a:noFill/>
                </a:ln>
                <a:solidFill>
                  <a:prstClr val="white"/>
                </a:solidFill>
                <a:effectLst/>
                <a:uLnTx/>
                <a:uFillTx/>
                <a:latin typeface="Georgia"/>
                <a:ea typeface="+mn-ea"/>
                <a:cs typeface="Georgia"/>
              </a:rPr>
            </a:br>
            <a:r>
              <a:rPr kumimoji="0" lang="en-US" sz="1200" b="0" i="0" u="none" strike="noStrike" kern="1200" cap="none" spc="0" normalizeH="0" baseline="0" noProof="0" dirty="0" smtClean="0">
                <a:ln>
                  <a:noFill/>
                </a:ln>
                <a:solidFill>
                  <a:prstClr val="white"/>
                </a:solidFill>
                <a:effectLst/>
                <a:uLnTx/>
                <a:uFillTx/>
                <a:latin typeface="Georgia"/>
                <a:ea typeface="+mn-ea"/>
                <a:cs typeface="Georgia"/>
              </a:rPr>
              <a:t/>
            </a:r>
            <a:br>
              <a:rPr kumimoji="0" lang="en-US" sz="1200" b="0" i="0" u="none" strike="noStrike" kern="1200" cap="none" spc="0" normalizeH="0" baseline="0" noProof="0" dirty="0" smtClean="0">
                <a:ln>
                  <a:noFill/>
                </a:ln>
                <a:solidFill>
                  <a:prstClr val="white"/>
                </a:solidFill>
                <a:effectLst/>
                <a:uLnTx/>
                <a:uFillTx/>
                <a:latin typeface="Georgia"/>
                <a:ea typeface="+mn-ea"/>
                <a:cs typeface="Georgia"/>
              </a:rPr>
            </a:br>
            <a:r>
              <a:rPr kumimoji="0" lang="en-US" sz="1200" b="0" i="0" u="none" strike="noStrike" kern="1200" cap="none" spc="0" normalizeH="0" baseline="0" noProof="0" dirty="0" smtClean="0">
                <a:ln>
                  <a:noFill/>
                </a:ln>
                <a:solidFill>
                  <a:prstClr val="white"/>
                </a:solidFill>
                <a:effectLst/>
                <a:uLnTx/>
                <a:uFillTx/>
                <a:latin typeface="Georgia"/>
                <a:ea typeface="+mn-ea"/>
                <a:cs typeface="Georgia"/>
              </a:rPr>
              <a:t>For more information on how to do this </a:t>
            </a:r>
            <a:br>
              <a:rPr kumimoji="0" lang="en-US" sz="1200" b="0" i="0" u="none" strike="noStrike" kern="1200" cap="none" spc="0" normalizeH="0" baseline="0" noProof="0" dirty="0" smtClean="0">
                <a:ln>
                  <a:noFill/>
                </a:ln>
                <a:solidFill>
                  <a:prstClr val="white"/>
                </a:solidFill>
                <a:effectLst/>
                <a:uLnTx/>
                <a:uFillTx/>
                <a:latin typeface="Georgia"/>
                <a:ea typeface="+mn-ea"/>
                <a:cs typeface="Georgia"/>
              </a:rPr>
            </a:br>
            <a:r>
              <a:rPr kumimoji="0" lang="en-US" sz="1200" b="0" i="0" u="none" strike="noStrike" kern="1200" cap="none" spc="0" normalizeH="0" baseline="0" noProof="0" dirty="0" smtClean="0">
                <a:ln>
                  <a:noFill/>
                </a:ln>
                <a:solidFill>
                  <a:prstClr val="white"/>
                </a:solidFill>
                <a:effectLst/>
                <a:uLnTx/>
                <a:uFillTx/>
                <a:latin typeface="Georgia"/>
                <a:ea typeface="+mn-ea"/>
                <a:cs typeface="Georgia"/>
              </a:rPr>
              <a:t>please visit: </a:t>
            </a:r>
            <a:r>
              <a:rPr kumimoji="0" lang="en-US" sz="1200" b="0" i="0" u="none" strike="noStrike" kern="1200" cap="none" spc="0" normalizeH="0" baseline="0" noProof="0" dirty="0" smtClean="0">
                <a:ln>
                  <a:noFill/>
                </a:ln>
                <a:solidFill>
                  <a:prstClr val="white"/>
                </a:solidFill>
                <a:effectLst/>
                <a:uLnTx/>
                <a:uFillTx/>
                <a:latin typeface="Georgia"/>
                <a:ea typeface="+mn-ea"/>
                <a:cs typeface="Georgia"/>
                <a:hlinkClick r:id="rId3"/>
              </a:rPr>
              <a:t>http://www.section508.va.gov/support/tutorials/powerpoint/index.asp</a:t>
            </a:r>
            <a:endParaRPr kumimoji="0" lang="en-US" sz="1200" b="0" i="0" u="none" strike="noStrike" kern="1200" cap="none" spc="0" normalizeH="0" baseline="0" noProof="0" dirty="0">
              <a:ln>
                <a:noFill/>
              </a:ln>
              <a:solidFill>
                <a:prstClr val="white"/>
              </a:solidFill>
              <a:effectLst/>
              <a:uLnTx/>
              <a:uFillTx/>
              <a:latin typeface="Georgia"/>
              <a:ea typeface="+mn-ea"/>
              <a:cs typeface="Georgia"/>
            </a:endParaRPr>
          </a:p>
        </p:txBody>
      </p:sp>
      <p:sp>
        <p:nvSpPr>
          <p:cNvPr id="8" name="Rectangle 7"/>
          <p:cNvSpPr/>
          <p:nvPr userDrawn="1"/>
        </p:nvSpPr>
        <p:spPr>
          <a:xfrm>
            <a:off x="3429000" y="1371600"/>
            <a:ext cx="2286000" cy="2667000"/>
          </a:xfrm>
          <a:prstGeom prst="rect">
            <a:avLst/>
          </a:prstGeom>
          <a:solidFill>
            <a:schemeClr val="bg1">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189"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smtClean="0">
                <a:ln>
                  <a:noFill/>
                </a:ln>
                <a:solidFill>
                  <a:prstClr val="white"/>
                </a:solidFill>
                <a:effectLst/>
                <a:uLnTx/>
                <a:uFillTx/>
                <a:latin typeface="Georgia"/>
                <a:ea typeface="+mn-ea"/>
                <a:cs typeface="Georgia"/>
              </a:rPr>
              <a:t>Click to insert image</a:t>
            </a:r>
            <a:br>
              <a:rPr kumimoji="0" lang="en-US" sz="1200" b="0" i="0" u="none" strike="noStrike" kern="1200" cap="none" spc="0" normalizeH="0" baseline="0" noProof="0" dirty="0" smtClean="0">
                <a:ln>
                  <a:noFill/>
                </a:ln>
                <a:solidFill>
                  <a:prstClr val="white"/>
                </a:solidFill>
                <a:effectLst/>
                <a:uLnTx/>
                <a:uFillTx/>
                <a:latin typeface="Georgia"/>
                <a:ea typeface="+mn-ea"/>
                <a:cs typeface="Georgia"/>
              </a:rPr>
            </a:br>
            <a:r>
              <a:rPr kumimoji="0" lang="en-US" sz="1200" b="0" i="0" u="none" strike="noStrike" kern="1200" cap="none" spc="0" normalizeH="0" baseline="0" noProof="0" dirty="0" smtClean="0">
                <a:ln>
                  <a:noFill/>
                </a:ln>
                <a:solidFill>
                  <a:prstClr val="white"/>
                </a:solidFill>
                <a:effectLst/>
                <a:uLnTx/>
                <a:uFillTx/>
                <a:latin typeface="Georgia"/>
                <a:ea typeface="+mn-ea"/>
                <a:cs typeface="Georgia"/>
              </a:rPr>
              <a:t/>
            </a:r>
            <a:br>
              <a:rPr kumimoji="0" lang="en-US" sz="1200" b="0" i="0" u="none" strike="noStrike" kern="1200" cap="none" spc="0" normalizeH="0" baseline="0" noProof="0" dirty="0" smtClean="0">
                <a:ln>
                  <a:noFill/>
                </a:ln>
                <a:solidFill>
                  <a:prstClr val="white"/>
                </a:solidFill>
                <a:effectLst/>
                <a:uLnTx/>
                <a:uFillTx/>
                <a:latin typeface="Georgia"/>
                <a:ea typeface="+mn-ea"/>
                <a:cs typeface="Georgia"/>
              </a:rPr>
            </a:br>
            <a:r>
              <a:rPr kumimoji="0" lang="en-US" sz="1200" b="0" i="0" u="none" strike="noStrike" kern="1200" cap="none" spc="0" normalizeH="0" baseline="0" noProof="0" dirty="0" smtClean="0">
                <a:ln>
                  <a:noFill/>
                </a:ln>
                <a:solidFill>
                  <a:prstClr val="white"/>
                </a:solidFill>
                <a:effectLst/>
                <a:uLnTx/>
                <a:uFillTx/>
                <a:latin typeface="Georgia"/>
                <a:ea typeface="+mn-ea"/>
                <a:cs typeface="Georgia"/>
              </a:rPr>
              <a:t>REMEMBER </a:t>
            </a:r>
            <a:br>
              <a:rPr kumimoji="0" lang="en-US" sz="1200" b="0" i="0" u="none" strike="noStrike" kern="1200" cap="none" spc="0" normalizeH="0" baseline="0" noProof="0" dirty="0" smtClean="0">
                <a:ln>
                  <a:noFill/>
                </a:ln>
                <a:solidFill>
                  <a:prstClr val="white"/>
                </a:solidFill>
                <a:effectLst/>
                <a:uLnTx/>
                <a:uFillTx/>
                <a:latin typeface="Georgia"/>
                <a:ea typeface="+mn-ea"/>
                <a:cs typeface="Georgia"/>
              </a:rPr>
            </a:br>
            <a:r>
              <a:rPr kumimoji="0" lang="en-US" sz="1200" b="0" i="0" u="none" strike="noStrike" kern="1200" cap="none" spc="0" normalizeH="0" baseline="0" noProof="0" dirty="0" smtClean="0">
                <a:ln>
                  <a:noFill/>
                </a:ln>
                <a:solidFill>
                  <a:prstClr val="white"/>
                </a:solidFill>
                <a:effectLst/>
                <a:uLnTx/>
                <a:uFillTx/>
                <a:latin typeface="Georgia"/>
                <a:ea typeface="+mn-ea"/>
                <a:cs typeface="Georgia"/>
              </a:rPr>
              <a:t>Add alternate text to your image </a:t>
            </a:r>
            <a:br>
              <a:rPr kumimoji="0" lang="en-US" sz="1200" b="0" i="0" u="none" strike="noStrike" kern="1200" cap="none" spc="0" normalizeH="0" baseline="0" noProof="0" dirty="0" smtClean="0">
                <a:ln>
                  <a:noFill/>
                </a:ln>
                <a:solidFill>
                  <a:prstClr val="white"/>
                </a:solidFill>
                <a:effectLst/>
                <a:uLnTx/>
                <a:uFillTx/>
                <a:latin typeface="Georgia"/>
                <a:ea typeface="+mn-ea"/>
                <a:cs typeface="Georgia"/>
              </a:rPr>
            </a:br>
            <a:r>
              <a:rPr kumimoji="0" lang="en-US" sz="1200" b="0" i="0" u="none" strike="noStrike" kern="1200" cap="none" spc="0" normalizeH="0" baseline="0" noProof="0" dirty="0" smtClean="0">
                <a:ln>
                  <a:noFill/>
                </a:ln>
                <a:solidFill>
                  <a:prstClr val="white"/>
                </a:solidFill>
                <a:effectLst/>
                <a:uLnTx/>
                <a:uFillTx/>
                <a:latin typeface="Georgia"/>
                <a:ea typeface="+mn-ea"/>
                <a:cs typeface="Georgia"/>
              </a:rPr>
              <a:t>for 508 accessibility.</a:t>
            </a:r>
            <a:br>
              <a:rPr kumimoji="0" lang="en-US" sz="1200" b="0" i="0" u="none" strike="noStrike" kern="1200" cap="none" spc="0" normalizeH="0" baseline="0" noProof="0" dirty="0" smtClean="0">
                <a:ln>
                  <a:noFill/>
                </a:ln>
                <a:solidFill>
                  <a:prstClr val="white"/>
                </a:solidFill>
                <a:effectLst/>
                <a:uLnTx/>
                <a:uFillTx/>
                <a:latin typeface="Georgia"/>
                <a:ea typeface="+mn-ea"/>
                <a:cs typeface="Georgia"/>
              </a:rPr>
            </a:br>
            <a:r>
              <a:rPr kumimoji="0" lang="en-US" sz="1200" b="0" i="0" u="none" strike="noStrike" kern="1200" cap="none" spc="0" normalizeH="0" baseline="0" noProof="0" dirty="0" smtClean="0">
                <a:ln>
                  <a:noFill/>
                </a:ln>
                <a:solidFill>
                  <a:prstClr val="white"/>
                </a:solidFill>
                <a:effectLst/>
                <a:uLnTx/>
                <a:uFillTx/>
                <a:latin typeface="Georgia"/>
                <a:ea typeface="+mn-ea"/>
                <a:cs typeface="Georgia"/>
              </a:rPr>
              <a:t/>
            </a:r>
            <a:br>
              <a:rPr kumimoji="0" lang="en-US" sz="1200" b="0" i="0" u="none" strike="noStrike" kern="1200" cap="none" spc="0" normalizeH="0" baseline="0" noProof="0" dirty="0" smtClean="0">
                <a:ln>
                  <a:noFill/>
                </a:ln>
                <a:solidFill>
                  <a:prstClr val="white"/>
                </a:solidFill>
                <a:effectLst/>
                <a:uLnTx/>
                <a:uFillTx/>
                <a:latin typeface="Georgia"/>
                <a:ea typeface="+mn-ea"/>
                <a:cs typeface="Georgia"/>
              </a:rPr>
            </a:br>
            <a:r>
              <a:rPr kumimoji="0" lang="en-US" sz="1200" b="0" i="0" u="none" strike="noStrike" kern="1200" cap="none" spc="0" normalizeH="0" baseline="0" noProof="0" dirty="0" smtClean="0">
                <a:ln>
                  <a:noFill/>
                </a:ln>
                <a:solidFill>
                  <a:prstClr val="white"/>
                </a:solidFill>
                <a:effectLst/>
                <a:uLnTx/>
                <a:uFillTx/>
                <a:latin typeface="Georgia"/>
                <a:ea typeface="+mn-ea"/>
                <a:cs typeface="Georgia"/>
              </a:rPr>
              <a:t>For more information on how to do this </a:t>
            </a:r>
            <a:br>
              <a:rPr kumimoji="0" lang="en-US" sz="1200" b="0" i="0" u="none" strike="noStrike" kern="1200" cap="none" spc="0" normalizeH="0" baseline="0" noProof="0" dirty="0" smtClean="0">
                <a:ln>
                  <a:noFill/>
                </a:ln>
                <a:solidFill>
                  <a:prstClr val="white"/>
                </a:solidFill>
                <a:effectLst/>
                <a:uLnTx/>
                <a:uFillTx/>
                <a:latin typeface="Georgia"/>
                <a:ea typeface="+mn-ea"/>
                <a:cs typeface="Georgia"/>
              </a:rPr>
            </a:br>
            <a:r>
              <a:rPr kumimoji="0" lang="en-US" sz="1200" b="0" i="0" u="none" strike="noStrike" kern="1200" cap="none" spc="0" normalizeH="0" baseline="0" noProof="0" dirty="0" smtClean="0">
                <a:ln>
                  <a:noFill/>
                </a:ln>
                <a:solidFill>
                  <a:prstClr val="white"/>
                </a:solidFill>
                <a:effectLst/>
                <a:uLnTx/>
                <a:uFillTx/>
                <a:latin typeface="Georgia"/>
                <a:ea typeface="+mn-ea"/>
                <a:cs typeface="Georgia"/>
              </a:rPr>
              <a:t>please visit: </a:t>
            </a:r>
            <a:r>
              <a:rPr kumimoji="0" lang="en-US" sz="1200" b="0" i="0" u="none" strike="noStrike" kern="1200" cap="none" spc="0" normalizeH="0" baseline="0" noProof="0" dirty="0" smtClean="0">
                <a:ln>
                  <a:noFill/>
                </a:ln>
                <a:solidFill>
                  <a:prstClr val="white"/>
                </a:solidFill>
                <a:effectLst/>
                <a:uLnTx/>
                <a:uFillTx/>
                <a:latin typeface="Georgia"/>
                <a:ea typeface="+mn-ea"/>
                <a:cs typeface="Georgia"/>
                <a:hlinkClick r:id="rId3"/>
              </a:rPr>
              <a:t>http://www.section508.va.gov/support/tutorials/powerpoint/index.asp</a:t>
            </a:r>
            <a:endParaRPr kumimoji="0" lang="en-US" sz="1200" b="0" i="0" u="none" strike="noStrike" kern="1200" cap="none" spc="0" normalizeH="0" baseline="0" noProof="0" dirty="0">
              <a:ln>
                <a:noFill/>
              </a:ln>
              <a:solidFill>
                <a:prstClr val="white"/>
              </a:solidFill>
              <a:effectLst/>
              <a:uLnTx/>
              <a:uFillTx/>
              <a:latin typeface="Georgia"/>
              <a:ea typeface="+mn-ea"/>
              <a:cs typeface="Georgia"/>
            </a:endParaRPr>
          </a:p>
        </p:txBody>
      </p:sp>
      <p:sp>
        <p:nvSpPr>
          <p:cNvPr id="9" name="Rectangle 8"/>
          <p:cNvSpPr/>
          <p:nvPr userDrawn="1"/>
        </p:nvSpPr>
        <p:spPr>
          <a:xfrm>
            <a:off x="5791200" y="1371600"/>
            <a:ext cx="2286000" cy="2667000"/>
          </a:xfrm>
          <a:prstGeom prst="rect">
            <a:avLst/>
          </a:prstGeom>
          <a:solidFill>
            <a:schemeClr val="bg1">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189"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smtClean="0">
                <a:ln>
                  <a:noFill/>
                </a:ln>
                <a:solidFill>
                  <a:prstClr val="white"/>
                </a:solidFill>
                <a:effectLst/>
                <a:uLnTx/>
                <a:uFillTx/>
                <a:latin typeface="Georgia"/>
                <a:ea typeface="+mn-ea"/>
                <a:cs typeface="Georgia"/>
              </a:rPr>
              <a:t>Click to insert image</a:t>
            </a:r>
            <a:br>
              <a:rPr kumimoji="0" lang="en-US" sz="1200" b="0" i="0" u="none" strike="noStrike" kern="1200" cap="none" spc="0" normalizeH="0" baseline="0" noProof="0" dirty="0" smtClean="0">
                <a:ln>
                  <a:noFill/>
                </a:ln>
                <a:solidFill>
                  <a:prstClr val="white"/>
                </a:solidFill>
                <a:effectLst/>
                <a:uLnTx/>
                <a:uFillTx/>
                <a:latin typeface="Georgia"/>
                <a:ea typeface="+mn-ea"/>
                <a:cs typeface="Georgia"/>
              </a:rPr>
            </a:br>
            <a:r>
              <a:rPr kumimoji="0" lang="en-US" sz="1200" b="0" i="0" u="none" strike="noStrike" kern="1200" cap="none" spc="0" normalizeH="0" baseline="0" noProof="0" dirty="0" smtClean="0">
                <a:ln>
                  <a:noFill/>
                </a:ln>
                <a:solidFill>
                  <a:prstClr val="white"/>
                </a:solidFill>
                <a:effectLst/>
                <a:uLnTx/>
                <a:uFillTx/>
                <a:latin typeface="Georgia"/>
                <a:ea typeface="+mn-ea"/>
                <a:cs typeface="Georgia"/>
              </a:rPr>
              <a:t/>
            </a:r>
            <a:br>
              <a:rPr kumimoji="0" lang="en-US" sz="1200" b="0" i="0" u="none" strike="noStrike" kern="1200" cap="none" spc="0" normalizeH="0" baseline="0" noProof="0" dirty="0" smtClean="0">
                <a:ln>
                  <a:noFill/>
                </a:ln>
                <a:solidFill>
                  <a:prstClr val="white"/>
                </a:solidFill>
                <a:effectLst/>
                <a:uLnTx/>
                <a:uFillTx/>
                <a:latin typeface="Georgia"/>
                <a:ea typeface="+mn-ea"/>
                <a:cs typeface="Georgia"/>
              </a:rPr>
            </a:br>
            <a:r>
              <a:rPr kumimoji="0" lang="en-US" sz="1200" b="0" i="0" u="none" strike="noStrike" kern="1200" cap="none" spc="0" normalizeH="0" baseline="0" noProof="0" dirty="0" smtClean="0">
                <a:ln>
                  <a:noFill/>
                </a:ln>
                <a:solidFill>
                  <a:prstClr val="white"/>
                </a:solidFill>
                <a:effectLst/>
                <a:uLnTx/>
                <a:uFillTx/>
                <a:latin typeface="Georgia"/>
                <a:ea typeface="+mn-ea"/>
                <a:cs typeface="Georgia"/>
              </a:rPr>
              <a:t>REMEMBER </a:t>
            </a:r>
            <a:br>
              <a:rPr kumimoji="0" lang="en-US" sz="1200" b="0" i="0" u="none" strike="noStrike" kern="1200" cap="none" spc="0" normalizeH="0" baseline="0" noProof="0" dirty="0" smtClean="0">
                <a:ln>
                  <a:noFill/>
                </a:ln>
                <a:solidFill>
                  <a:prstClr val="white"/>
                </a:solidFill>
                <a:effectLst/>
                <a:uLnTx/>
                <a:uFillTx/>
                <a:latin typeface="Georgia"/>
                <a:ea typeface="+mn-ea"/>
                <a:cs typeface="Georgia"/>
              </a:rPr>
            </a:br>
            <a:r>
              <a:rPr kumimoji="0" lang="en-US" sz="1200" b="0" i="0" u="none" strike="noStrike" kern="1200" cap="none" spc="0" normalizeH="0" baseline="0" noProof="0" dirty="0" smtClean="0">
                <a:ln>
                  <a:noFill/>
                </a:ln>
                <a:solidFill>
                  <a:prstClr val="white"/>
                </a:solidFill>
                <a:effectLst/>
                <a:uLnTx/>
                <a:uFillTx/>
                <a:latin typeface="Georgia"/>
                <a:ea typeface="+mn-ea"/>
                <a:cs typeface="Georgia"/>
              </a:rPr>
              <a:t>Add alternate text to your image </a:t>
            </a:r>
            <a:br>
              <a:rPr kumimoji="0" lang="en-US" sz="1200" b="0" i="0" u="none" strike="noStrike" kern="1200" cap="none" spc="0" normalizeH="0" baseline="0" noProof="0" dirty="0" smtClean="0">
                <a:ln>
                  <a:noFill/>
                </a:ln>
                <a:solidFill>
                  <a:prstClr val="white"/>
                </a:solidFill>
                <a:effectLst/>
                <a:uLnTx/>
                <a:uFillTx/>
                <a:latin typeface="Georgia"/>
                <a:ea typeface="+mn-ea"/>
                <a:cs typeface="Georgia"/>
              </a:rPr>
            </a:br>
            <a:r>
              <a:rPr kumimoji="0" lang="en-US" sz="1200" b="0" i="0" u="none" strike="noStrike" kern="1200" cap="none" spc="0" normalizeH="0" baseline="0" noProof="0" dirty="0" smtClean="0">
                <a:ln>
                  <a:noFill/>
                </a:ln>
                <a:solidFill>
                  <a:prstClr val="white"/>
                </a:solidFill>
                <a:effectLst/>
                <a:uLnTx/>
                <a:uFillTx/>
                <a:latin typeface="Georgia"/>
                <a:ea typeface="+mn-ea"/>
                <a:cs typeface="Georgia"/>
              </a:rPr>
              <a:t>for 508 accessibility.</a:t>
            </a:r>
            <a:br>
              <a:rPr kumimoji="0" lang="en-US" sz="1200" b="0" i="0" u="none" strike="noStrike" kern="1200" cap="none" spc="0" normalizeH="0" baseline="0" noProof="0" dirty="0" smtClean="0">
                <a:ln>
                  <a:noFill/>
                </a:ln>
                <a:solidFill>
                  <a:prstClr val="white"/>
                </a:solidFill>
                <a:effectLst/>
                <a:uLnTx/>
                <a:uFillTx/>
                <a:latin typeface="Georgia"/>
                <a:ea typeface="+mn-ea"/>
                <a:cs typeface="Georgia"/>
              </a:rPr>
            </a:br>
            <a:r>
              <a:rPr kumimoji="0" lang="en-US" sz="1200" b="0" i="0" u="none" strike="noStrike" kern="1200" cap="none" spc="0" normalizeH="0" baseline="0" noProof="0" dirty="0" smtClean="0">
                <a:ln>
                  <a:noFill/>
                </a:ln>
                <a:solidFill>
                  <a:prstClr val="white"/>
                </a:solidFill>
                <a:effectLst/>
                <a:uLnTx/>
                <a:uFillTx/>
                <a:latin typeface="Georgia"/>
                <a:ea typeface="+mn-ea"/>
                <a:cs typeface="Georgia"/>
              </a:rPr>
              <a:t/>
            </a:r>
            <a:br>
              <a:rPr kumimoji="0" lang="en-US" sz="1200" b="0" i="0" u="none" strike="noStrike" kern="1200" cap="none" spc="0" normalizeH="0" baseline="0" noProof="0" dirty="0" smtClean="0">
                <a:ln>
                  <a:noFill/>
                </a:ln>
                <a:solidFill>
                  <a:prstClr val="white"/>
                </a:solidFill>
                <a:effectLst/>
                <a:uLnTx/>
                <a:uFillTx/>
                <a:latin typeface="Georgia"/>
                <a:ea typeface="+mn-ea"/>
                <a:cs typeface="Georgia"/>
              </a:rPr>
            </a:br>
            <a:r>
              <a:rPr kumimoji="0" lang="en-US" sz="1200" b="0" i="0" u="none" strike="noStrike" kern="1200" cap="none" spc="0" normalizeH="0" baseline="0" noProof="0" dirty="0" smtClean="0">
                <a:ln>
                  <a:noFill/>
                </a:ln>
                <a:solidFill>
                  <a:prstClr val="white"/>
                </a:solidFill>
                <a:effectLst/>
                <a:uLnTx/>
                <a:uFillTx/>
                <a:latin typeface="Georgia"/>
                <a:ea typeface="+mn-ea"/>
                <a:cs typeface="Georgia"/>
              </a:rPr>
              <a:t>For more information on how to do this </a:t>
            </a:r>
            <a:br>
              <a:rPr kumimoji="0" lang="en-US" sz="1200" b="0" i="0" u="none" strike="noStrike" kern="1200" cap="none" spc="0" normalizeH="0" baseline="0" noProof="0" dirty="0" smtClean="0">
                <a:ln>
                  <a:noFill/>
                </a:ln>
                <a:solidFill>
                  <a:prstClr val="white"/>
                </a:solidFill>
                <a:effectLst/>
                <a:uLnTx/>
                <a:uFillTx/>
                <a:latin typeface="Georgia"/>
                <a:ea typeface="+mn-ea"/>
                <a:cs typeface="Georgia"/>
              </a:rPr>
            </a:br>
            <a:r>
              <a:rPr kumimoji="0" lang="en-US" sz="1200" b="0" i="0" u="none" strike="noStrike" kern="1200" cap="none" spc="0" normalizeH="0" baseline="0" noProof="0" dirty="0" smtClean="0">
                <a:ln>
                  <a:noFill/>
                </a:ln>
                <a:solidFill>
                  <a:prstClr val="white"/>
                </a:solidFill>
                <a:effectLst/>
                <a:uLnTx/>
                <a:uFillTx/>
                <a:latin typeface="Georgia"/>
                <a:ea typeface="+mn-ea"/>
                <a:cs typeface="Georgia"/>
              </a:rPr>
              <a:t>please visit: </a:t>
            </a:r>
            <a:r>
              <a:rPr kumimoji="0" lang="en-US" sz="1200" b="0" i="0" u="none" strike="noStrike" kern="1200" cap="none" spc="0" normalizeH="0" baseline="0" noProof="0" dirty="0" smtClean="0">
                <a:ln>
                  <a:noFill/>
                </a:ln>
                <a:solidFill>
                  <a:prstClr val="white"/>
                </a:solidFill>
                <a:effectLst/>
                <a:uLnTx/>
                <a:uFillTx/>
                <a:latin typeface="Georgia"/>
                <a:ea typeface="+mn-ea"/>
                <a:cs typeface="Georgia"/>
                <a:hlinkClick r:id="rId3"/>
              </a:rPr>
              <a:t>http://www.section508.va.gov/support/tutorials/powerpoint/index.asp</a:t>
            </a:r>
            <a:endParaRPr kumimoji="0" lang="en-US" sz="1200" b="0" i="0" u="none" strike="noStrike" kern="1200" cap="none" spc="0" normalizeH="0" baseline="0" noProof="0" dirty="0">
              <a:ln>
                <a:noFill/>
              </a:ln>
              <a:solidFill>
                <a:prstClr val="white"/>
              </a:solidFill>
              <a:effectLst/>
              <a:uLnTx/>
              <a:uFillTx/>
              <a:latin typeface="Georgia"/>
              <a:ea typeface="+mn-ea"/>
              <a:cs typeface="Georgia"/>
            </a:endParaRPr>
          </a:p>
        </p:txBody>
      </p:sp>
      <p:sp>
        <p:nvSpPr>
          <p:cNvPr id="2" name="Title 1"/>
          <p:cNvSpPr>
            <a:spLocks noGrp="1"/>
          </p:cNvSpPr>
          <p:nvPr>
            <p:ph type="title"/>
          </p:nvPr>
        </p:nvSpPr>
        <p:spPr>
          <a:xfrm>
            <a:off x="990600" y="4267200"/>
            <a:ext cx="4419600" cy="457200"/>
          </a:xfrm>
          <a:prstGeom prst="rect">
            <a:avLst/>
          </a:prstGeom>
          <a:ln>
            <a:solidFill>
              <a:schemeClr val="bg1"/>
            </a:solidFill>
          </a:ln>
        </p:spPr>
        <p:txBody>
          <a:bodyPr anchor="t"/>
          <a:lstStyle>
            <a:lvl1pPr algn="l">
              <a:defRPr sz="2000" b="1">
                <a:solidFill>
                  <a:srgbClr val="7F7F7F"/>
                </a:solidFill>
                <a:latin typeface="Georgia"/>
                <a:cs typeface="Georgia"/>
              </a:defRPr>
            </a:lvl1pPr>
          </a:lstStyle>
          <a:p>
            <a:r>
              <a:rPr lang="en-US" dirty="0" smtClean="0"/>
              <a:t>Click to edit Master title style</a:t>
            </a:r>
            <a:endParaRPr lang="en-US" dirty="0"/>
          </a:p>
        </p:txBody>
      </p:sp>
      <p:sp>
        <p:nvSpPr>
          <p:cNvPr id="18" name="TextBox 17"/>
          <p:cNvSpPr txBox="1"/>
          <p:nvPr userDrawn="1"/>
        </p:nvSpPr>
        <p:spPr>
          <a:xfrm>
            <a:off x="914400" y="317212"/>
            <a:ext cx="6705600" cy="292388"/>
          </a:xfrm>
          <a:prstGeom prst="rect">
            <a:avLst/>
          </a:prstGeom>
          <a:noFill/>
        </p:spPr>
        <p:txBody>
          <a:bodyPr wrap="square" rtlCol="0">
            <a:spAutoFit/>
          </a:bodyPr>
          <a:lstStyle/>
          <a:p>
            <a:r>
              <a:rPr lang="en-US" sz="1300" kern="1200" cap="all" dirty="0" smtClean="0">
                <a:solidFill>
                  <a:schemeClr val="bg1"/>
                </a:solidFill>
                <a:latin typeface="Georgia"/>
                <a:ea typeface="+mn-ea"/>
                <a:cs typeface="Georgia"/>
              </a:rPr>
              <a:t>CLICK HERE TO EDIT</a:t>
            </a:r>
            <a:r>
              <a:rPr lang="en-US" sz="1300" kern="1200" cap="all" baseline="0" dirty="0" smtClean="0">
                <a:solidFill>
                  <a:schemeClr val="bg1"/>
                </a:solidFill>
                <a:latin typeface="Georgia"/>
                <a:ea typeface="+mn-ea"/>
                <a:cs typeface="Georgia"/>
              </a:rPr>
              <a:t> DOCUMENT TITLE HEADER INFORMATION</a:t>
            </a:r>
            <a:endParaRPr lang="en-US" sz="1300" cap="all" dirty="0">
              <a:solidFill>
                <a:schemeClr val="bg1"/>
              </a:solidFill>
              <a:latin typeface="Georgia"/>
              <a:cs typeface="Georgia"/>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cSld name="Title Slide new">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33"/>
            <a:ext cx="7772400" cy="1470025"/>
          </a:xfrm>
          <a:prstGeom prst="rect">
            <a:avLst/>
          </a:prstGeom>
        </p:spPr>
        <p:txBody>
          <a:bodyPr/>
          <a:lstStyle>
            <a:lvl1pPr>
              <a:defRPr sz="4400">
                <a:solidFill>
                  <a:schemeClr val="bg1"/>
                </a:solidFill>
                <a:latin typeface="Georgia"/>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chemeClr val="bg1">
                    <a:lumMod val="75000"/>
                  </a:schemeClr>
                </a:solidFill>
                <a:latin typeface="Georgia"/>
              </a:defRPr>
            </a:lvl1pPr>
            <a:lvl2pPr marL="457189" indent="0" algn="ctr">
              <a:buNone/>
              <a:defRPr>
                <a:solidFill>
                  <a:schemeClr val="tx1">
                    <a:tint val="75000"/>
                  </a:schemeClr>
                </a:solidFill>
              </a:defRPr>
            </a:lvl2pPr>
            <a:lvl3pPr marL="914377" indent="0" algn="ctr">
              <a:buNone/>
              <a:defRPr>
                <a:solidFill>
                  <a:schemeClr val="tx1">
                    <a:tint val="75000"/>
                  </a:schemeClr>
                </a:solidFill>
              </a:defRPr>
            </a:lvl3pPr>
            <a:lvl4pPr marL="1371566" indent="0" algn="ctr">
              <a:buNone/>
              <a:defRPr>
                <a:solidFill>
                  <a:schemeClr val="tx1">
                    <a:tint val="75000"/>
                  </a:schemeClr>
                </a:solidFill>
              </a:defRPr>
            </a:lvl4pPr>
            <a:lvl5pPr marL="1828754" indent="0" algn="ctr">
              <a:buNone/>
              <a:defRPr>
                <a:solidFill>
                  <a:schemeClr val="tx1">
                    <a:tint val="75000"/>
                  </a:schemeClr>
                </a:solidFill>
              </a:defRPr>
            </a:lvl5pPr>
            <a:lvl6pPr marL="2285943" indent="0" algn="ctr">
              <a:buNone/>
              <a:defRPr>
                <a:solidFill>
                  <a:schemeClr val="tx1">
                    <a:tint val="75000"/>
                  </a:schemeClr>
                </a:solidFill>
              </a:defRPr>
            </a:lvl6pPr>
            <a:lvl7pPr marL="2743131" indent="0" algn="ctr">
              <a:buNone/>
              <a:defRPr>
                <a:solidFill>
                  <a:schemeClr val="tx1">
                    <a:tint val="75000"/>
                  </a:schemeClr>
                </a:solidFill>
              </a:defRPr>
            </a:lvl7pPr>
            <a:lvl8pPr marL="3200320" indent="0" algn="ctr">
              <a:buNone/>
              <a:defRPr>
                <a:solidFill>
                  <a:schemeClr val="tx1">
                    <a:tint val="75000"/>
                  </a:schemeClr>
                </a:solidFill>
              </a:defRPr>
            </a:lvl8pPr>
            <a:lvl9pPr marL="3657509" indent="0" algn="ctr">
              <a:buNone/>
              <a:defRPr>
                <a:solidFill>
                  <a:schemeClr val="tx1">
                    <a:tint val="75000"/>
                  </a:schemeClr>
                </a:solidFill>
              </a:defRPr>
            </a:lvl9pPr>
          </a:lstStyle>
          <a:p>
            <a:r>
              <a:rPr lang="en-US" dirty="0" smtClean="0"/>
              <a:t>Click to edit Master subtitle style</a:t>
            </a:r>
            <a:endParaRPr lang="en-US" dirty="0"/>
          </a:p>
        </p:txBody>
      </p:sp>
    </p:spTree>
    <p:extLst>
      <p:ext uri="{BB962C8B-B14F-4D97-AF65-F5344CB8AC3E}">
        <p14:creationId xmlns:p14="http://schemas.microsoft.com/office/powerpoint/2010/main" val="260414155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sp>
        <p:nvSpPr>
          <p:cNvPr id="9" name="TextBox 9"/>
          <p:cNvSpPr txBox="1">
            <a:spLocks noChangeArrowheads="1"/>
          </p:cNvSpPr>
          <p:nvPr userDrawn="1"/>
        </p:nvSpPr>
        <p:spPr bwMode="auto">
          <a:xfrm>
            <a:off x="1676400" y="2057408"/>
            <a:ext cx="6172200" cy="2277547"/>
          </a:xfrm>
          <a:prstGeom prst="rect">
            <a:avLst/>
          </a:prstGeom>
          <a:noFill/>
          <a:ln w="9525">
            <a:noFill/>
            <a:miter lim="800000"/>
            <a:headEnd/>
            <a:tailEnd/>
          </a:ln>
        </p:spPr>
        <p:txBody>
          <a:bodyPr wrap="square">
            <a:prstTxWarp prst="textNoShape">
              <a:avLst/>
            </a:prstTxWarp>
            <a:spAutoFit/>
          </a:bodyPr>
          <a:lstStyle/>
          <a:p>
            <a:pPr>
              <a:spcAft>
                <a:spcPts val="600"/>
              </a:spcAft>
            </a:pPr>
            <a:r>
              <a:rPr lang="en-US" sz="3600" b="1" cap="all" dirty="0" smtClean="0">
                <a:solidFill>
                  <a:srgbClr val="FFFFFF"/>
                </a:solidFill>
                <a:latin typeface="Georgia"/>
                <a:cs typeface="Georgia"/>
              </a:rPr>
              <a:t>Click to EDIT MASTER</a:t>
            </a:r>
            <a:br>
              <a:rPr lang="en-US" sz="3600" b="1" cap="all" dirty="0" smtClean="0">
                <a:solidFill>
                  <a:srgbClr val="FFFFFF"/>
                </a:solidFill>
                <a:latin typeface="Georgia"/>
                <a:cs typeface="Georgia"/>
              </a:rPr>
            </a:br>
            <a:r>
              <a:rPr lang="en-US" sz="3600" b="1" cap="all" dirty="0" smtClean="0">
                <a:solidFill>
                  <a:srgbClr val="FFFFFF"/>
                </a:solidFill>
                <a:latin typeface="Georgia"/>
                <a:cs typeface="Georgia"/>
              </a:rPr>
              <a:t>INTRO TITLE</a:t>
            </a:r>
          </a:p>
          <a:p>
            <a:pPr defTabSz="457189">
              <a:spcAft>
                <a:spcPts val="600"/>
              </a:spcAft>
              <a:defRPr/>
            </a:pPr>
            <a:r>
              <a:rPr lang="en-US" sz="2000" dirty="0">
                <a:solidFill>
                  <a:srgbClr val="FFFFFF"/>
                </a:solidFill>
                <a:latin typeface="Georgia"/>
                <a:cs typeface="Georgia"/>
              </a:rPr>
              <a:t>Click to edit Master Intro Sub Title</a:t>
            </a:r>
          </a:p>
          <a:p>
            <a:pPr>
              <a:spcAft>
                <a:spcPts val="600"/>
              </a:spcAft>
            </a:pPr>
            <a:endParaRPr lang="en-US" sz="4000" b="1" cap="all" dirty="0" smtClean="0">
              <a:solidFill>
                <a:srgbClr val="FFFFFF"/>
              </a:solidFill>
              <a:latin typeface="Arial Bold"/>
              <a:cs typeface="Arial Bold"/>
            </a:endParaRPr>
          </a:p>
        </p:txBody>
      </p:sp>
      <p:sp>
        <p:nvSpPr>
          <p:cNvPr id="11" name="Footer Placeholder 2"/>
          <p:cNvSpPr txBox="1">
            <a:spLocks/>
          </p:cNvSpPr>
          <p:nvPr userDrawn="1"/>
        </p:nvSpPr>
        <p:spPr>
          <a:xfrm>
            <a:off x="152400" y="6553208"/>
            <a:ext cx="3505200" cy="304801"/>
          </a:xfrm>
          <a:prstGeom prst="rect">
            <a:avLst/>
          </a:prstGeom>
        </p:spPr>
        <p:txBody>
          <a:bodyPr anchor="ctr"/>
          <a:lstStyle>
            <a:lvl1pPr>
              <a:defRPr sz="1000" spc="600">
                <a:solidFill>
                  <a:schemeClr val="bg1"/>
                </a:solidFill>
                <a:latin typeface="Myriad Pro"/>
                <a:cs typeface="Myriad Pro"/>
              </a:defRPr>
            </a:lvl1pPr>
          </a:lstStyle>
          <a:p>
            <a:pPr defTabSz="457189">
              <a:defRPr/>
            </a:pPr>
            <a:r>
              <a:rPr lang="en-US" sz="900" b="1" spc="0" dirty="0" smtClean="0">
                <a:solidFill>
                  <a:prstClr val="white"/>
                </a:solidFill>
                <a:latin typeface="Georgia" panose="02040502050405020303" pitchFamily="18" charset="0"/>
                <a:cs typeface="Georgia"/>
              </a:rPr>
              <a:t>U.S. Department of Veterans Affairs</a:t>
            </a:r>
            <a:endParaRPr lang="en-US" sz="900" b="1" spc="0" dirty="0">
              <a:solidFill>
                <a:prstClr val="white"/>
              </a:solidFill>
              <a:latin typeface="Georgia" panose="02040502050405020303" pitchFamily="18" charset="0"/>
              <a:cs typeface="Georgia"/>
            </a:endParaRPr>
          </a:p>
        </p:txBody>
      </p:sp>
      <p:pic>
        <p:nvPicPr>
          <p:cNvPr id="12" name="Picture 11" title="I CARE LOGO"/>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153402" y="139883"/>
            <a:ext cx="735333" cy="562798"/>
          </a:xfrm>
          <a:prstGeom prst="rect">
            <a:avLst/>
          </a:prstGeom>
        </p:spPr>
      </p:pic>
    </p:spTree>
    <p:extLst>
      <p:ext uri="{BB962C8B-B14F-4D97-AF65-F5344CB8AC3E}">
        <p14:creationId xmlns:p14="http://schemas.microsoft.com/office/powerpoint/2010/main" val="2749353092"/>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Section Header">
    <p:spTree>
      <p:nvGrpSpPr>
        <p:cNvPr id="1" name=""/>
        <p:cNvGrpSpPr/>
        <p:nvPr/>
      </p:nvGrpSpPr>
      <p:grpSpPr>
        <a:xfrm>
          <a:off x="0" y="0"/>
          <a:ext cx="0" cy="0"/>
          <a:chOff x="0" y="0"/>
          <a:chExt cx="0" cy="0"/>
        </a:xfrm>
      </p:grpSpPr>
      <p:pic>
        <p:nvPicPr>
          <p:cNvPr id="2" name="Picture 1" title="I CARE LOGO"/>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241891" y="152408"/>
            <a:ext cx="648010" cy="495963"/>
          </a:xfrm>
          <a:prstGeom prst="rect">
            <a:avLst/>
          </a:prstGeom>
        </p:spPr>
      </p:pic>
      <p:grpSp>
        <p:nvGrpSpPr>
          <p:cNvPr id="14" name="Group 13"/>
          <p:cNvGrpSpPr/>
          <p:nvPr userDrawn="1"/>
        </p:nvGrpSpPr>
        <p:grpSpPr>
          <a:xfrm>
            <a:off x="381000" y="6553208"/>
            <a:ext cx="8534400" cy="304801"/>
            <a:chOff x="381000" y="6553200"/>
            <a:chExt cx="8534400" cy="304801"/>
          </a:xfrm>
        </p:grpSpPr>
        <p:sp>
          <p:nvSpPr>
            <p:cNvPr id="15" name="Footer Placeholder 2"/>
            <p:cNvSpPr txBox="1">
              <a:spLocks/>
            </p:cNvSpPr>
            <p:nvPr userDrawn="1"/>
          </p:nvSpPr>
          <p:spPr>
            <a:xfrm>
              <a:off x="2286000" y="6553200"/>
              <a:ext cx="3505200" cy="304801"/>
            </a:xfrm>
            <a:prstGeom prst="rect">
              <a:avLst/>
            </a:prstGeom>
          </p:spPr>
          <p:txBody>
            <a:bodyPr anchor="ctr"/>
            <a:lstStyle>
              <a:lvl1pPr>
                <a:defRPr sz="1000" spc="600">
                  <a:solidFill>
                    <a:schemeClr val="bg1"/>
                  </a:solidFill>
                  <a:latin typeface="Myriad Pro"/>
                  <a:cs typeface="Myriad Pro"/>
                </a:defRPr>
              </a:lvl1pPr>
            </a:lstStyle>
            <a:p>
              <a:pPr defTabSz="457189">
                <a:defRPr/>
              </a:pPr>
              <a:r>
                <a:rPr lang="en-US" dirty="0" smtClean="0">
                  <a:solidFill>
                    <a:prstClr val="white"/>
                  </a:solidFill>
                  <a:latin typeface="Georgia"/>
                  <a:cs typeface="Georgia"/>
                </a:rPr>
                <a:t>FOOTER</a:t>
              </a:r>
              <a:endParaRPr lang="en-US" dirty="0">
                <a:solidFill>
                  <a:prstClr val="white"/>
                </a:solidFill>
                <a:latin typeface="Georgia"/>
                <a:cs typeface="Georgia"/>
              </a:endParaRPr>
            </a:p>
          </p:txBody>
        </p:sp>
        <p:sp>
          <p:nvSpPr>
            <p:cNvPr id="16" name="Footer Placeholder 2"/>
            <p:cNvSpPr txBox="1">
              <a:spLocks/>
            </p:cNvSpPr>
            <p:nvPr userDrawn="1"/>
          </p:nvSpPr>
          <p:spPr>
            <a:xfrm>
              <a:off x="381000" y="6553200"/>
              <a:ext cx="1143000" cy="304801"/>
            </a:xfrm>
            <a:prstGeom prst="rect">
              <a:avLst/>
            </a:prstGeom>
          </p:spPr>
          <p:txBody>
            <a:bodyPr anchor="ctr"/>
            <a:lstStyle>
              <a:lvl1pPr>
                <a:defRPr sz="1000" spc="600">
                  <a:solidFill>
                    <a:schemeClr val="bg1"/>
                  </a:solidFill>
                  <a:latin typeface="Myriad Pro"/>
                  <a:cs typeface="Myriad Pro"/>
                </a:defRPr>
              </a:lvl1pPr>
            </a:lstStyle>
            <a:p>
              <a:pPr defTabSz="457189">
                <a:defRPr/>
              </a:pPr>
              <a:r>
                <a:rPr lang="en-US" dirty="0" smtClean="0">
                  <a:solidFill>
                    <a:prstClr val="white"/>
                  </a:solidFill>
                  <a:latin typeface="Georgia"/>
                  <a:cs typeface="Georgia"/>
                </a:rPr>
                <a:t>DATE</a:t>
              </a:r>
              <a:endParaRPr lang="en-US" dirty="0">
                <a:solidFill>
                  <a:prstClr val="white"/>
                </a:solidFill>
                <a:latin typeface="Georgia"/>
                <a:cs typeface="Georgia"/>
              </a:endParaRPr>
            </a:p>
          </p:txBody>
        </p:sp>
        <p:sp>
          <p:nvSpPr>
            <p:cNvPr id="17" name="Footer Placeholder 2"/>
            <p:cNvSpPr txBox="1">
              <a:spLocks/>
            </p:cNvSpPr>
            <p:nvPr userDrawn="1"/>
          </p:nvSpPr>
          <p:spPr>
            <a:xfrm>
              <a:off x="5410200" y="6553200"/>
              <a:ext cx="3505200" cy="304801"/>
            </a:xfrm>
            <a:prstGeom prst="rect">
              <a:avLst/>
            </a:prstGeom>
          </p:spPr>
          <p:txBody>
            <a:bodyPr anchor="ctr"/>
            <a:lstStyle>
              <a:lvl1pPr>
                <a:defRPr sz="1000" spc="600">
                  <a:solidFill>
                    <a:schemeClr val="bg1"/>
                  </a:solidFill>
                  <a:latin typeface="Myriad Pro"/>
                  <a:cs typeface="Myriad Pro"/>
                </a:defRPr>
              </a:lvl1pPr>
            </a:lstStyle>
            <a:p>
              <a:pPr algn="r" defTabSz="457189">
                <a:defRPr/>
              </a:pPr>
              <a:fld id="{1A5F8DB0-55B4-0340-8C35-5B2202340F07}" type="slidenum">
                <a:rPr lang="en-US" smtClean="0">
                  <a:solidFill>
                    <a:prstClr val="white"/>
                  </a:solidFill>
                  <a:latin typeface="Georgia"/>
                  <a:cs typeface="Georgia"/>
                </a:rPr>
                <a:pPr algn="r" defTabSz="457189">
                  <a:defRPr/>
                </a:pPr>
                <a:t>‹#›</a:t>
              </a:fld>
              <a:endParaRPr lang="en-US" dirty="0">
                <a:solidFill>
                  <a:prstClr val="white"/>
                </a:solidFill>
                <a:latin typeface="Georgia"/>
                <a:cs typeface="Georgia"/>
              </a:endParaRPr>
            </a:p>
          </p:txBody>
        </p:sp>
      </p:grpSp>
      <p:sp>
        <p:nvSpPr>
          <p:cNvPr id="7" name="Title 1"/>
          <p:cNvSpPr>
            <a:spLocks noGrp="1"/>
          </p:cNvSpPr>
          <p:nvPr>
            <p:ph type="title" hasCustomPrompt="1"/>
          </p:nvPr>
        </p:nvSpPr>
        <p:spPr>
          <a:xfrm>
            <a:off x="1219200" y="2743200"/>
            <a:ext cx="6705600" cy="1143000"/>
          </a:xfrm>
          <a:prstGeom prst="rect">
            <a:avLst/>
          </a:prstGeom>
          <a:solidFill>
            <a:schemeClr val="bg1"/>
          </a:solidFill>
          <a:ln w="0">
            <a:solidFill>
              <a:srgbClr val="FFFFFF"/>
            </a:solidFill>
          </a:ln>
        </p:spPr>
        <p:txBody>
          <a:bodyPr>
            <a:normAutofit/>
          </a:bodyPr>
          <a:lstStyle>
            <a:lvl1pPr algn="ctr">
              <a:defRPr sz="2400" b="1" i="0" cap="all" baseline="0">
                <a:solidFill>
                  <a:schemeClr val="bg1">
                    <a:lumMod val="65000"/>
                  </a:schemeClr>
                </a:solidFill>
                <a:latin typeface="Georgia"/>
                <a:cs typeface="Georgia"/>
              </a:defRPr>
            </a:lvl1pPr>
          </a:lstStyle>
          <a:p>
            <a:r>
              <a:rPr lang="en-US" dirty="0" smtClean="0"/>
              <a:t>Click to edit Secondary</a:t>
            </a:r>
            <a:br>
              <a:rPr lang="en-US" dirty="0" smtClean="0"/>
            </a:br>
            <a:r>
              <a:rPr lang="en-US" dirty="0" smtClean="0"/>
              <a:t>Title Page</a:t>
            </a:r>
            <a:endParaRPr lang="en-US" dirty="0"/>
          </a:p>
        </p:txBody>
      </p:sp>
      <p:sp>
        <p:nvSpPr>
          <p:cNvPr id="11" name="TextBox 10"/>
          <p:cNvSpPr txBox="1"/>
          <p:nvPr userDrawn="1"/>
        </p:nvSpPr>
        <p:spPr>
          <a:xfrm>
            <a:off x="914400" y="317212"/>
            <a:ext cx="6705600" cy="292388"/>
          </a:xfrm>
          <a:prstGeom prst="rect">
            <a:avLst/>
          </a:prstGeom>
          <a:noFill/>
        </p:spPr>
        <p:txBody>
          <a:bodyPr wrap="square" rtlCol="0">
            <a:spAutoFit/>
          </a:bodyPr>
          <a:lstStyle/>
          <a:p>
            <a:r>
              <a:rPr lang="en-US" sz="1300" cap="all" dirty="0" smtClean="0">
                <a:solidFill>
                  <a:prstClr val="white"/>
                </a:solidFill>
                <a:latin typeface="Georgia"/>
                <a:cs typeface="Georgia"/>
              </a:rPr>
              <a:t>CLICK HERE TO EDIT DOCUMENT TITLE HEADER INFORMATION</a:t>
            </a:r>
            <a:endParaRPr lang="en-US" sz="1300" cap="all" dirty="0">
              <a:solidFill>
                <a:prstClr val="white"/>
              </a:solidFill>
              <a:latin typeface="Georgia"/>
              <a:cs typeface="Georgia"/>
            </a:endParaRPr>
          </a:p>
        </p:txBody>
      </p:sp>
    </p:spTree>
    <p:extLst>
      <p:ext uri="{BB962C8B-B14F-4D97-AF65-F5344CB8AC3E}">
        <p14:creationId xmlns:p14="http://schemas.microsoft.com/office/powerpoint/2010/main" val="387896758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Title and Content">
    <p:spTree>
      <p:nvGrpSpPr>
        <p:cNvPr id="1" name=""/>
        <p:cNvGrpSpPr/>
        <p:nvPr/>
      </p:nvGrpSpPr>
      <p:grpSpPr>
        <a:xfrm>
          <a:off x="0" y="0"/>
          <a:ext cx="0" cy="0"/>
          <a:chOff x="0" y="0"/>
          <a:chExt cx="0" cy="0"/>
        </a:xfrm>
      </p:grpSpPr>
      <p:pic>
        <p:nvPicPr>
          <p:cNvPr id="8" name="Picture 7" title="I CARE LOGO"/>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241891" y="152408"/>
            <a:ext cx="648010" cy="495963"/>
          </a:xfrm>
          <a:prstGeom prst="rect">
            <a:avLst/>
          </a:prstGeom>
        </p:spPr>
      </p:pic>
      <p:grpSp>
        <p:nvGrpSpPr>
          <p:cNvPr id="15" name="Group 14"/>
          <p:cNvGrpSpPr/>
          <p:nvPr userDrawn="1"/>
        </p:nvGrpSpPr>
        <p:grpSpPr>
          <a:xfrm>
            <a:off x="152400" y="6553208"/>
            <a:ext cx="8763000" cy="304801"/>
            <a:chOff x="152400" y="6553200"/>
            <a:chExt cx="8763000" cy="304801"/>
          </a:xfrm>
        </p:grpSpPr>
        <p:sp>
          <p:nvSpPr>
            <p:cNvPr id="16" name="Footer Placeholder 2"/>
            <p:cNvSpPr txBox="1">
              <a:spLocks/>
            </p:cNvSpPr>
            <p:nvPr userDrawn="1"/>
          </p:nvSpPr>
          <p:spPr>
            <a:xfrm>
              <a:off x="152400" y="6553200"/>
              <a:ext cx="3505200" cy="304801"/>
            </a:xfrm>
            <a:prstGeom prst="rect">
              <a:avLst/>
            </a:prstGeom>
          </p:spPr>
          <p:txBody>
            <a:bodyPr anchor="ctr"/>
            <a:lstStyle>
              <a:lvl1pPr>
                <a:defRPr sz="1000" spc="600">
                  <a:solidFill>
                    <a:schemeClr val="bg1"/>
                  </a:solidFill>
                  <a:latin typeface="Myriad Pro"/>
                  <a:cs typeface="Myriad Pro"/>
                </a:defRPr>
              </a:lvl1pPr>
            </a:lstStyle>
            <a:p>
              <a:pPr defTabSz="457189">
                <a:defRPr/>
              </a:pPr>
              <a:r>
                <a:rPr lang="en-US" dirty="0" smtClean="0">
                  <a:solidFill>
                    <a:prstClr val="white"/>
                  </a:solidFill>
                  <a:latin typeface="Georgia"/>
                  <a:cs typeface="Georgia"/>
                </a:rPr>
                <a:t>U.S. Department of Veterans Affairs</a:t>
              </a:r>
              <a:endParaRPr lang="en-US" dirty="0">
                <a:solidFill>
                  <a:prstClr val="white"/>
                </a:solidFill>
                <a:latin typeface="Georgia"/>
                <a:cs typeface="Georgia"/>
              </a:endParaRPr>
            </a:p>
          </p:txBody>
        </p:sp>
        <p:sp>
          <p:nvSpPr>
            <p:cNvPr id="17" name="Footer Placeholder 2"/>
            <p:cNvSpPr txBox="1">
              <a:spLocks/>
            </p:cNvSpPr>
            <p:nvPr userDrawn="1"/>
          </p:nvSpPr>
          <p:spPr>
            <a:xfrm>
              <a:off x="4419600" y="6553200"/>
              <a:ext cx="1143000" cy="304801"/>
            </a:xfrm>
            <a:prstGeom prst="rect">
              <a:avLst/>
            </a:prstGeom>
          </p:spPr>
          <p:txBody>
            <a:bodyPr anchor="ctr"/>
            <a:lstStyle>
              <a:lvl1pPr>
                <a:defRPr sz="1000" spc="600">
                  <a:solidFill>
                    <a:schemeClr val="bg1"/>
                  </a:solidFill>
                  <a:latin typeface="Myriad Pro"/>
                  <a:cs typeface="Myriad Pro"/>
                </a:defRPr>
              </a:lvl1pPr>
            </a:lstStyle>
            <a:p>
              <a:pPr defTabSz="457189">
                <a:defRPr/>
              </a:pPr>
              <a:r>
                <a:rPr lang="en-US" dirty="0" smtClean="0">
                  <a:solidFill>
                    <a:prstClr val="white"/>
                  </a:solidFill>
                  <a:latin typeface="Georgia"/>
                  <a:cs typeface="Georgia"/>
                </a:rPr>
                <a:t>DATE</a:t>
              </a:r>
              <a:endParaRPr lang="en-US" dirty="0">
                <a:solidFill>
                  <a:prstClr val="white"/>
                </a:solidFill>
                <a:latin typeface="Georgia"/>
                <a:cs typeface="Georgia"/>
              </a:endParaRPr>
            </a:p>
          </p:txBody>
        </p:sp>
        <p:sp>
          <p:nvSpPr>
            <p:cNvPr id="18" name="Footer Placeholder 2"/>
            <p:cNvSpPr txBox="1">
              <a:spLocks/>
            </p:cNvSpPr>
            <p:nvPr userDrawn="1"/>
          </p:nvSpPr>
          <p:spPr>
            <a:xfrm>
              <a:off x="5410200" y="6553200"/>
              <a:ext cx="3505200" cy="304801"/>
            </a:xfrm>
            <a:prstGeom prst="rect">
              <a:avLst/>
            </a:prstGeom>
          </p:spPr>
          <p:txBody>
            <a:bodyPr anchor="ctr"/>
            <a:lstStyle>
              <a:lvl1pPr>
                <a:defRPr sz="1000" spc="600">
                  <a:solidFill>
                    <a:schemeClr val="bg1"/>
                  </a:solidFill>
                  <a:latin typeface="Myriad Pro"/>
                  <a:cs typeface="Myriad Pro"/>
                </a:defRPr>
              </a:lvl1pPr>
            </a:lstStyle>
            <a:p>
              <a:pPr algn="r" defTabSz="457189">
                <a:defRPr/>
              </a:pPr>
              <a:fld id="{1A5F8DB0-55B4-0340-8C35-5B2202340F07}" type="slidenum">
                <a:rPr lang="en-US" smtClean="0">
                  <a:solidFill>
                    <a:prstClr val="white"/>
                  </a:solidFill>
                  <a:latin typeface="Georgia"/>
                  <a:cs typeface="Georgia"/>
                </a:rPr>
                <a:pPr algn="r" defTabSz="457189">
                  <a:defRPr/>
                </a:pPr>
                <a:t>‹#›</a:t>
              </a:fld>
              <a:endParaRPr lang="en-US" dirty="0">
                <a:solidFill>
                  <a:prstClr val="white"/>
                </a:solidFill>
                <a:latin typeface="Georgia"/>
                <a:cs typeface="Georgia"/>
              </a:endParaRPr>
            </a:p>
          </p:txBody>
        </p:sp>
      </p:grpSp>
      <p:sp>
        <p:nvSpPr>
          <p:cNvPr id="12" name="Content Placeholder 2"/>
          <p:cNvSpPr>
            <a:spLocks noGrp="1"/>
          </p:cNvSpPr>
          <p:nvPr>
            <p:ph idx="1" hasCustomPrompt="1"/>
          </p:nvPr>
        </p:nvSpPr>
        <p:spPr>
          <a:xfrm>
            <a:off x="914400" y="2133600"/>
            <a:ext cx="7467600" cy="3581401"/>
          </a:xfrm>
          <a:prstGeom prst="rect">
            <a:avLst/>
          </a:prstGeom>
          <a:ln>
            <a:solidFill>
              <a:schemeClr val="bg1"/>
            </a:solidFill>
          </a:ln>
        </p:spPr>
        <p:txBody>
          <a:bodyPr/>
          <a:lstStyle>
            <a:lvl1pPr marL="27431" indent="0" algn="l">
              <a:buFont typeface="+mj-lt"/>
              <a:buAutoNum type="romanUcPeriod"/>
              <a:defRPr sz="1800" b="0">
                <a:solidFill>
                  <a:schemeClr val="bg1">
                    <a:lumMod val="50000"/>
                  </a:schemeClr>
                </a:solidFill>
                <a:latin typeface="Georgia"/>
                <a:cs typeface="Georgia"/>
              </a:defRPr>
            </a:lvl1pPr>
            <a:lvl2pPr marL="301744" indent="0" algn="l">
              <a:buFont typeface="+mj-lt"/>
              <a:buAutoNum type="alphaUcPeriod"/>
              <a:defRPr sz="1600" b="1" i="0">
                <a:solidFill>
                  <a:schemeClr val="bg1">
                    <a:lumMod val="50000"/>
                  </a:schemeClr>
                </a:solidFill>
                <a:latin typeface="Georgia"/>
                <a:cs typeface="Georgia"/>
              </a:defRPr>
            </a:lvl2pPr>
            <a:lvl3pPr marL="621776" indent="0" algn="l">
              <a:buFont typeface="+mj-lt"/>
              <a:buAutoNum type="arabicPeriod"/>
              <a:defRPr sz="1600">
                <a:solidFill>
                  <a:schemeClr val="bg1">
                    <a:lumMod val="50000"/>
                  </a:schemeClr>
                </a:solidFill>
                <a:latin typeface="Georgia"/>
                <a:cs typeface="Georgia"/>
              </a:defRPr>
            </a:lvl3pPr>
            <a:lvl4pPr marL="868658" indent="0" algn="l">
              <a:buFont typeface="+mj-lt"/>
              <a:buAutoNum type="alphaLcParenR"/>
              <a:defRPr sz="1600">
                <a:solidFill>
                  <a:schemeClr val="bg1">
                    <a:lumMod val="50000"/>
                  </a:schemeClr>
                </a:solidFill>
                <a:latin typeface="Georgia"/>
                <a:cs typeface="Georgia"/>
              </a:defRPr>
            </a:lvl4pPr>
            <a:lvl5pPr marL="1142971" indent="0" algn="l">
              <a:buFont typeface="Arial"/>
              <a:buChar char="•"/>
              <a:defRPr sz="1600">
                <a:solidFill>
                  <a:schemeClr val="bg1">
                    <a:lumMod val="50000"/>
                  </a:schemeClr>
                </a:solidFill>
                <a:latin typeface="Georgia"/>
                <a:cs typeface="Georgia"/>
              </a:defRPr>
            </a:lvl5pPr>
          </a:lstStyle>
          <a:p>
            <a:pPr lvl="0"/>
            <a:r>
              <a:rPr lang="en-US" dirty="0" smtClean="0"/>
              <a:t>  Click to edit Master text styles</a:t>
            </a:r>
          </a:p>
          <a:p>
            <a:pPr lvl="1"/>
            <a:r>
              <a:rPr lang="en-US" dirty="0" smtClean="0"/>
              <a:t>  Second level</a:t>
            </a:r>
          </a:p>
          <a:p>
            <a:pPr lvl="2"/>
            <a:r>
              <a:rPr lang="en-US" dirty="0" smtClean="0"/>
              <a:t> Third level</a:t>
            </a:r>
          </a:p>
          <a:p>
            <a:pPr lvl="3"/>
            <a:r>
              <a:rPr lang="en-US" dirty="0" smtClean="0"/>
              <a:t>  Fourth level</a:t>
            </a:r>
          </a:p>
          <a:p>
            <a:pPr lvl="4"/>
            <a:r>
              <a:rPr lang="en-US" dirty="0" smtClean="0"/>
              <a:t>  Fifth level</a:t>
            </a:r>
            <a:endParaRPr lang="en-US" dirty="0"/>
          </a:p>
        </p:txBody>
      </p:sp>
      <p:sp>
        <p:nvSpPr>
          <p:cNvPr id="2" name="Title 1"/>
          <p:cNvSpPr>
            <a:spLocks noGrp="1"/>
          </p:cNvSpPr>
          <p:nvPr>
            <p:ph type="title"/>
          </p:nvPr>
        </p:nvSpPr>
        <p:spPr>
          <a:xfrm>
            <a:off x="914400" y="1257300"/>
            <a:ext cx="7467600" cy="685800"/>
          </a:xfrm>
          <a:prstGeom prst="rect">
            <a:avLst/>
          </a:prstGeom>
          <a:ln>
            <a:solidFill>
              <a:schemeClr val="bg1"/>
            </a:solidFill>
          </a:ln>
        </p:spPr>
        <p:txBody>
          <a:bodyPr/>
          <a:lstStyle>
            <a:lvl1pPr algn="l">
              <a:defRPr sz="2800" b="1" i="0">
                <a:solidFill>
                  <a:srgbClr val="174782"/>
                </a:solidFill>
                <a:latin typeface="Georgia"/>
                <a:cs typeface="Georgia"/>
              </a:defRPr>
            </a:lvl1pPr>
          </a:lstStyle>
          <a:p>
            <a:r>
              <a:rPr lang="en-US" dirty="0" smtClean="0"/>
              <a:t>Click to edit Master title style</a:t>
            </a:r>
            <a:endParaRPr lang="en-US" dirty="0"/>
          </a:p>
        </p:txBody>
      </p:sp>
      <p:sp>
        <p:nvSpPr>
          <p:cNvPr id="14" name="TextBox 13"/>
          <p:cNvSpPr txBox="1"/>
          <p:nvPr userDrawn="1"/>
        </p:nvSpPr>
        <p:spPr>
          <a:xfrm>
            <a:off x="914400" y="317212"/>
            <a:ext cx="6705600" cy="292388"/>
          </a:xfrm>
          <a:prstGeom prst="rect">
            <a:avLst/>
          </a:prstGeom>
          <a:noFill/>
        </p:spPr>
        <p:txBody>
          <a:bodyPr wrap="square" rtlCol="0">
            <a:spAutoFit/>
          </a:bodyPr>
          <a:lstStyle/>
          <a:p>
            <a:r>
              <a:rPr lang="en-US" sz="1300" cap="all" dirty="0" smtClean="0">
                <a:solidFill>
                  <a:prstClr val="white"/>
                </a:solidFill>
                <a:latin typeface="Georgia"/>
                <a:cs typeface="Georgia"/>
              </a:rPr>
              <a:t>CLICK HERE TO EDIT DOCUMENT TITLE HEADER INFORMATION</a:t>
            </a:r>
            <a:endParaRPr lang="en-US" sz="1300" cap="all" dirty="0">
              <a:solidFill>
                <a:prstClr val="white"/>
              </a:solidFill>
              <a:latin typeface="Georgia"/>
              <a:cs typeface="Georgia"/>
            </a:endParaRPr>
          </a:p>
        </p:txBody>
      </p:sp>
    </p:spTree>
    <p:extLst>
      <p:ext uri="{BB962C8B-B14F-4D97-AF65-F5344CB8AC3E}">
        <p14:creationId xmlns:p14="http://schemas.microsoft.com/office/powerpoint/2010/main" val="1643932576"/>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1_Comparison">
    <p:spTree>
      <p:nvGrpSpPr>
        <p:cNvPr id="1" name=""/>
        <p:cNvGrpSpPr/>
        <p:nvPr/>
      </p:nvGrpSpPr>
      <p:grpSpPr>
        <a:xfrm>
          <a:off x="0" y="0"/>
          <a:ext cx="0" cy="0"/>
          <a:chOff x="0" y="0"/>
          <a:chExt cx="0" cy="0"/>
        </a:xfrm>
      </p:grpSpPr>
      <p:pic>
        <p:nvPicPr>
          <p:cNvPr id="8" name="Picture 7" title="I CARE LOGO"/>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241891" y="152408"/>
            <a:ext cx="648010" cy="495963"/>
          </a:xfrm>
          <a:prstGeom prst="rect">
            <a:avLst/>
          </a:prstGeom>
        </p:spPr>
      </p:pic>
      <p:grpSp>
        <p:nvGrpSpPr>
          <p:cNvPr id="9" name="Group 8"/>
          <p:cNvGrpSpPr/>
          <p:nvPr userDrawn="1"/>
        </p:nvGrpSpPr>
        <p:grpSpPr>
          <a:xfrm>
            <a:off x="152400" y="6553208"/>
            <a:ext cx="8763000" cy="304801"/>
            <a:chOff x="152400" y="6553200"/>
            <a:chExt cx="8763000" cy="304801"/>
          </a:xfrm>
        </p:grpSpPr>
        <p:sp>
          <p:nvSpPr>
            <p:cNvPr id="15" name="Footer Placeholder 2"/>
            <p:cNvSpPr txBox="1">
              <a:spLocks/>
            </p:cNvSpPr>
            <p:nvPr userDrawn="1"/>
          </p:nvSpPr>
          <p:spPr>
            <a:xfrm>
              <a:off x="152400" y="6553200"/>
              <a:ext cx="3505200" cy="304801"/>
            </a:xfrm>
            <a:prstGeom prst="rect">
              <a:avLst/>
            </a:prstGeom>
          </p:spPr>
          <p:txBody>
            <a:bodyPr anchor="ctr"/>
            <a:lstStyle>
              <a:lvl1pPr>
                <a:defRPr sz="1000" spc="600">
                  <a:solidFill>
                    <a:schemeClr val="bg1"/>
                  </a:solidFill>
                  <a:latin typeface="Myriad Pro"/>
                  <a:cs typeface="Myriad Pro"/>
                </a:defRPr>
              </a:lvl1pPr>
            </a:lstStyle>
            <a:p>
              <a:pPr defTabSz="457189">
                <a:defRPr/>
              </a:pPr>
              <a:r>
                <a:rPr lang="en-US" dirty="0" smtClean="0">
                  <a:solidFill>
                    <a:prstClr val="white"/>
                  </a:solidFill>
                  <a:latin typeface="Georgia"/>
                  <a:cs typeface="Georgia"/>
                </a:rPr>
                <a:t>U.S. Department of Veterans Affairs</a:t>
              </a:r>
              <a:endParaRPr lang="en-US" dirty="0">
                <a:solidFill>
                  <a:prstClr val="white"/>
                </a:solidFill>
                <a:latin typeface="Georgia"/>
                <a:cs typeface="Georgia"/>
              </a:endParaRPr>
            </a:p>
          </p:txBody>
        </p:sp>
        <p:sp>
          <p:nvSpPr>
            <p:cNvPr id="16" name="Footer Placeholder 2"/>
            <p:cNvSpPr txBox="1">
              <a:spLocks/>
            </p:cNvSpPr>
            <p:nvPr userDrawn="1"/>
          </p:nvSpPr>
          <p:spPr>
            <a:xfrm>
              <a:off x="4419600" y="6553200"/>
              <a:ext cx="1143000" cy="304801"/>
            </a:xfrm>
            <a:prstGeom prst="rect">
              <a:avLst/>
            </a:prstGeom>
          </p:spPr>
          <p:txBody>
            <a:bodyPr anchor="ctr"/>
            <a:lstStyle>
              <a:lvl1pPr>
                <a:defRPr sz="1000" spc="600">
                  <a:solidFill>
                    <a:schemeClr val="bg1"/>
                  </a:solidFill>
                  <a:latin typeface="Myriad Pro"/>
                  <a:cs typeface="Myriad Pro"/>
                </a:defRPr>
              </a:lvl1pPr>
            </a:lstStyle>
            <a:p>
              <a:pPr defTabSz="457189">
                <a:defRPr/>
              </a:pPr>
              <a:r>
                <a:rPr lang="en-US" dirty="0" smtClean="0">
                  <a:solidFill>
                    <a:prstClr val="white"/>
                  </a:solidFill>
                  <a:latin typeface="Georgia"/>
                  <a:cs typeface="Georgia"/>
                </a:rPr>
                <a:t>DATE</a:t>
              </a:r>
              <a:endParaRPr lang="en-US" dirty="0">
                <a:solidFill>
                  <a:prstClr val="white"/>
                </a:solidFill>
                <a:latin typeface="Georgia"/>
                <a:cs typeface="Georgia"/>
              </a:endParaRPr>
            </a:p>
          </p:txBody>
        </p:sp>
        <p:sp>
          <p:nvSpPr>
            <p:cNvPr id="18" name="Footer Placeholder 2"/>
            <p:cNvSpPr txBox="1">
              <a:spLocks/>
            </p:cNvSpPr>
            <p:nvPr userDrawn="1"/>
          </p:nvSpPr>
          <p:spPr>
            <a:xfrm>
              <a:off x="5410200" y="6553200"/>
              <a:ext cx="3505200" cy="304801"/>
            </a:xfrm>
            <a:prstGeom prst="rect">
              <a:avLst/>
            </a:prstGeom>
          </p:spPr>
          <p:txBody>
            <a:bodyPr anchor="ctr"/>
            <a:lstStyle>
              <a:lvl1pPr>
                <a:defRPr sz="1000" spc="600">
                  <a:solidFill>
                    <a:schemeClr val="bg1"/>
                  </a:solidFill>
                  <a:latin typeface="Myriad Pro"/>
                  <a:cs typeface="Myriad Pro"/>
                </a:defRPr>
              </a:lvl1pPr>
            </a:lstStyle>
            <a:p>
              <a:pPr algn="r" defTabSz="457189">
                <a:defRPr/>
              </a:pPr>
              <a:fld id="{1A5F8DB0-55B4-0340-8C35-5B2202340F07}" type="slidenum">
                <a:rPr lang="en-US" smtClean="0">
                  <a:solidFill>
                    <a:prstClr val="white"/>
                  </a:solidFill>
                  <a:latin typeface="Georgia"/>
                  <a:cs typeface="Georgia"/>
                </a:rPr>
                <a:pPr algn="r" defTabSz="457189">
                  <a:defRPr/>
                </a:pPr>
                <a:t>‹#›</a:t>
              </a:fld>
              <a:endParaRPr lang="en-US" dirty="0">
                <a:solidFill>
                  <a:prstClr val="white"/>
                </a:solidFill>
                <a:latin typeface="Georgia"/>
                <a:cs typeface="Georgia"/>
              </a:endParaRPr>
            </a:p>
          </p:txBody>
        </p:sp>
      </p:grpSp>
      <p:sp>
        <p:nvSpPr>
          <p:cNvPr id="17" name="Content Placeholder 2"/>
          <p:cNvSpPr>
            <a:spLocks noGrp="1"/>
          </p:cNvSpPr>
          <p:nvPr>
            <p:ph idx="17" hasCustomPrompt="1"/>
          </p:nvPr>
        </p:nvSpPr>
        <p:spPr>
          <a:xfrm>
            <a:off x="4419600" y="1524000"/>
            <a:ext cx="3581400" cy="4572000"/>
          </a:xfrm>
          <a:prstGeom prst="rect">
            <a:avLst/>
          </a:prstGeom>
          <a:ln>
            <a:solidFill>
              <a:schemeClr val="bg1"/>
            </a:solidFill>
          </a:ln>
        </p:spPr>
        <p:txBody>
          <a:bodyPr/>
          <a:lstStyle>
            <a:lvl1pPr marL="0" indent="0" algn="l">
              <a:buFont typeface="+mj-lt"/>
              <a:buAutoNum type="romanUcPeriod"/>
              <a:defRPr sz="1800" b="0">
                <a:solidFill>
                  <a:schemeClr val="bg1">
                    <a:lumMod val="50000"/>
                  </a:schemeClr>
                </a:solidFill>
                <a:latin typeface="Georgia"/>
                <a:cs typeface="Georgia"/>
              </a:defRPr>
            </a:lvl1pPr>
            <a:lvl2pPr marL="210307" indent="0" algn="l">
              <a:buFont typeface="+mj-lt"/>
              <a:buAutoNum type="alphaUcPeriod"/>
              <a:defRPr sz="1600" b="1" i="0">
                <a:solidFill>
                  <a:schemeClr val="bg1">
                    <a:lumMod val="50000"/>
                  </a:schemeClr>
                </a:solidFill>
                <a:latin typeface="Georgia"/>
                <a:cs typeface="Georgia"/>
              </a:defRPr>
            </a:lvl2pPr>
            <a:lvl3pPr marL="475476" indent="0" algn="l">
              <a:buFont typeface="+mj-lt"/>
              <a:buAutoNum type="arabicPeriod"/>
              <a:defRPr sz="1600">
                <a:solidFill>
                  <a:schemeClr val="bg1">
                    <a:lumMod val="50000"/>
                  </a:schemeClr>
                </a:solidFill>
                <a:latin typeface="Georgia"/>
                <a:cs typeface="Georgia"/>
              </a:defRPr>
            </a:lvl3pPr>
            <a:lvl4pPr marL="694927" indent="0" algn="l">
              <a:buFont typeface="+mj-lt"/>
              <a:buAutoNum type="alphaLcParenR"/>
              <a:defRPr sz="1600">
                <a:solidFill>
                  <a:schemeClr val="bg1">
                    <a:lumMod val="50000"/>
                  </a:schemeClr>
                </a:solidFill>
                <a:latin typeface="Georgia"/>
                <a:cs typeface="Georgia"/>
              </a:defRPr>
            </a:lvl4pPr>
            <a:lvl5pPr marL="932665" indent="0" algn="l">
              <a:buFont typeface="Arial"/>
              <a:buChar char="•"/>
              <a:defRPr sz="1600">
                <a:solidFill>
                  <a:schemeClr val="bg1">
                    <a:lumMod val="50000"/>
                  </a:schemeClr>
                </a:solidFill>
                <a:latin typeface="Georgia"/>
                <a:cs typeface="Georgia"/>
              </a:defRPr>
            </a:lvl5pPr>
          </a:lstStyle>
          <a:p>
            <a:pPr lvl="0"/>
            <a:r>
              <a:rPr lang="en-US" dirty="0" smtClean="0"/>
              <a:t>  Click to edit Master text styles</a:t>
            </a:r>
          </a:p>
          <a:p>
            <a:pPr lvl="1"/>
            <a:r>
              <a:rPr lang="en-US" dirty="0" smtClean="0"/>
              <a:t>  Second level</a:t>
            </a:r>
          </a:p>
          <a:p>
            <a:pPr lvl="2"/>
            <a:r>
              <a:rPr lang="en-US" dirty="0" smtClean="0"/>
              <a:t>  Third level</a:t>
            </a:r>
          </a:p>
          <a:p>
            <a:pPr lvl="3"/>
            <a:r>
              <a:rPr lang="en-US" dirty="0" smtClean="0"/>
              <a:t>  Fourth level</a:t>
            </a:r>
          </a:p>
          <a:p>
            <a:pPr lvl="4"/>
            <a:r>
              <a:rPr lang="en-US" dirty="0" smtClean="0"/>
              <a:t>  Fifth level</a:t>
            </a:r>
            <a:endParaRPr lang="en-US" dirty="0"/>
          </a:p>
        </p:txBody>
      </p:sp>
      <p:sp>
        <p:nvSpPr>
          <p:cNvPr id="14" name="Text Placeholder 4"/>
          <p:cNvSpPr>
            <a:spLocks noGrp="1"/>
          </p:cNvSpPr>
          <p:nvPr>
            <p:ph type="body" sz="quarter" idx="13" hasCustomPrompt="1"/>
          </p:nvPr>
        </p:nvSpPr>
        <p:spPr>
          <a:xfrm>
            <a:off x="1022350" y="1524008"/>
            <a:ext cx="2940050" cy="3101181"/>
          </a:xfrm>
          <a:prstGeom prst="rect">
            <a:avLst/>
          </a:prstGeom>
          <a:ln>
            <a:solidFill>
              <a:schemeClr val="bg1"/>
            </a:solidFill>
          </a:ln>
        </p:spPr>
        <p:txBody>
          <a:bodyPr anchor="t"/>
          <a:lstStyle>
            <a:lvl1pPr marL="0" indent="0">
              <a:spcAft>
                <a:spcPts val="0"/>
              </a:spcAft>
              <a:buNone/>
              <a:defRPr sz="2600" b="1" baseline="0">
                <a:solidFill>
                  <a:srgbClr val="174782"/>
                </a:solidFill>
                <a:latin typeface="Georgia"/>
                <a:cs typeface="Georgia"/>
              </a:defRPr>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dirty="0" smtClean="0"/>
              <a:t>Click to edit Master title styles</a:t>
            </a:r>
          </a:p>
          <a:p>
            <a:pPr lvl="0"/>
            <a:endParaRPr lang="en-US" dirty="0" smtClean="0"/>
          </a:p>
        </p:txBody>
      </p:sp>
      <p:sp>
        <p:nvSpPr>
          <p:cNvPr id="13" name="TextBox 12"/>
          <p:cNvSpPr txBox="1"/>
          <p:nvPr userDrawn="1"/>
        </p:nvSpPr>
        <p:spPr>
          <a:xfrm>
            <a:off x="914400" y="317212"/>
            <a:ext cx="6705600" cy="292388"/>
          </a:xfrm>
          <a:prstGeom prst="rect">
            <a:avLst/>
          </a:prstGeom>
          <a:noFill/>
        </p:spPr>
        <p:txBody>
          <a:bodyPr wrap="square" rtlCol="0">
            <a:spAutoFit/>
          </a:bodyPr>
          <a:lstStyle/>
          <a:p>
            <a:r>
              <a:rPr lang="en-US" sz="1300" cap="all" dirty="0" smtClean="0">
                <a:solidFill>
                  <a:prstClr val="white"/>
                </a:solidFill>
                <a:latin typeface="Georgia"/>
                <a:cs typeface="Georgia"/>
              </a:rPr>
              <a:t>CLICK HERE TO EDIT DOCUMENT TITLE HEADER INFORMATION</a:t>
            </a:r>
            <a:endParaRPr lang="en-US" sz="1300" cap="all" dirty="0">
              <a:solidFill>
                <a:prstClr val="white"/>
              </a:solidFill>
              <a:latin typeface="Georgia"/>
              <a:cs typeface="Georgia"/>
            </a:endParaRPr>
          </a:p>
        </p:txBody>
      </p:sp>
    </p:spTree>
    <p:extLst>
      <p:ext uri="{BB962C8B-B14F-4D97-AF65-F5344CB8AC3E}">
        <p14:creationId xmlns:p14="http://schemas.microsoft.com/office/powerpoint/2010/main" val="299224934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Comparison">
    <p:spTree>
      <p:nvGrpSpPr>
        <p:cNvPr id="1" name=""/>
        <p:cNvGrpSpPr/>
        <p:nvPr/>
      </p:nvGrpSpPr>
      <p:grpSpPr>
        <a:xfrm>
          <a:off x="0" y="0"/>
          <a:ext cx="0" cy="0"/>
          <a:chOff x="0" y="0"/>
          <a:chExt cx="0" cy="0"/>
        </a:xfrm>
      </p:grpSpPr>
      <p:pic>
        <p:nvPicPr>
          <p:cNvPr id="13" name="Picture 12" title="I CARE LOGO"/>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241891" y="152408"/>
            <a:ext cx="648010" cy="495963"/>
          </a:xfrm>
          <a:prstGeom prst="rect">
            <a:avLst/>
          </a:prstGeom>
        </p:spPr>
      </p:pic>
      <p:grpSp>
        <p:nvGrpSpPr>
          <p:cNvPr id="17" name="Group 16"/>
          <p:cNvGrpSpPr/>
          <p:nvPr userDrawn="1"/>
        </p:nvGrpSpPr>
        <p:grpSpPr>
          <a:xfrm>
            <a:off x="152400" y="6553208"/>
            <a:ext cx="8763000" cy="304801"/>
            <a:chOff x="152400" y="6553200"/>
            <a:chExt cx="8763000" cy="304801"/>
          </a:xfrm>
        </p:grpSpPr>
        <p:sp>
          <p:nvSpPr>
            <p:cNvPr id="20" name="Footer Placeholder 2"/>
            <p:cNvSpPr txBox="1">
              <a:spLocks/>
            </p:cNvSpPr>
            <p:nvPr userDrawn="1"/>
          </p:nvSpPr>
          <p:spPr>
            <a:xfrm>
              <a:off x="152400" y="6553200"/>
              <a:ext cx="3505200" cy="304801"/>
            </a:xfrm>
            <a:prstGeom prst="rect">
              <a:avLst/>
            </a:prstGeom>
          </p:spPr>
          <p:txBody>
            <a:bodyPr anchor="ctr"/>
            <a:lstStyle>
              <a:lvl1pPr>
                <a:defRPr sz="1000" spc="600">
                  <a:solidFill>
                    <a:schemeClr val="bg1"/>
                  </a:solidFill>
                  <a:latin typeface="Myriad Pro"/>
                  <a:cs typeface="Myriad Pro"/>
                </a:defRPr>
              </a:lvl1pPr>
            </a:lstStyle>
            <a:p>
              <a:pPr defTabSz="457189">
                <a:defRPr/>
              </a:pPr>
              <a:r>
                <a:rPr lang="en-US" dirty="0" smtClean="0">
                  <a:solidFill>
                    <a:prstClr val="white"/>
                  </a:solidFill>
                  <a:latin typeface="Georgia"/>
                  <a:cs typeface="Georgia"/>
                </a:rPr>
                <a:t>U.S. Department of Veterans Affairs</a:t>
              </a:r>
              <a:endParaRPr lang="en-US" dirty="0">
                <a:solidFill>
                  <a:prstClr val="white"/>
                </a:solidFill>
                <a:latin typeface="Georgia"/>
                <a:cs typeface="Georgia"/>
              </a:endParaRPr>
            </a:p>
          </p:txBody>
        </p:sp>
        <p:sp>
          <p:nvSpPr>
            <p:cNvPr id="21" name="Footer Placeholder 2"/>
            <p:cNvSpPr txBox="1">
              <a:spLocks/>
            </p:cNvSpPr>
            <p:nvPr userDrawn="1"/>
          </p:nvSpPr>
          <p:spPr>
            <a:xfrm>
              <a:off x="4419600" y="6553200"/>
              <a:ext cx="1143000" cy="304801"/>
            </a:xfrm>
            <a:prstGeom prst="rect">
              <a:avLst/>
            </a:prstGeom>
          </p:spPr>
          <p:txBody>
            <a:bodyPr anchor="ctr"/>
            <a:lstStyle>
              <a:lvl1pPr>
                <a:defRPr sz="1000" spc="600">
                  <a:solidFill>
                    <a:schemeClr val="bg1"/>
                  </a:solidFill>
                  <a:latin typeface="Myriad Pro"/>
                  <a:cs typeface="Myriad Pro"/>
                </a:defRPr>
              </a:lvl1pPr>
            </a:lstStyle>
            <a:p>
              <a:pPr defTabSz="457189">
                <a:defRPr/>
              </a:pPr>
              <a:r>
                <a:rPr lang="en-US" dirty="0" smtClean="0">
                  <a:solidFill>
                    <a:prstClr val="white"/>
                  </a:solidFill>
                  <a:latin typeface="Georgia"/>
                  <a:cs typeface="Georgia"/>
                </a:rPr>
                <a:t>DATE</a:t>
              </a:r>
              <a:endParaRPr lang="en-US" dirty="0">
                <a:solidFill>
                  <a:prstClr val="white"/>
                </a:solidFill>
                <a:latin typeface="Georgia"/>
                <a:cs typeface="Georgia"/>
              </a:endParaRPr>
            </a:p>
          </p:txBody>
        </p:sp>
        <p:sp>
          <p:nvSpPr>
            <p:cNvPr id="26" name="Footer Placeholder 2"/>
            <p:cNvSpPr txBox="1">
              <a:spLocks/>
            </p:cNvSpPr>
            <p:nvPr userDrawn="1"/>
          </p:nvSpPr>
          <p:spPr>
            <a:xfrm>
              <a:off x="5410200" y="6553200"/>
              <a:ext cx="3505200" cy="304801"/>
            </a:xfrm>
            <a:prstGeom prst="rect">
              <a:avLst/>
            </a:prstGeom>
          </p:spPr>
          <p:txBody>
            <a:bodyPr anchor="ctr"/>
            <a:lstStyle>
              <a:lvl1pPr>
                <a:defRPr sz="1000" spc="600">
                  <a:solidFill>
                    <a:schemeClr val="bg1"/>
                  </a:solidFill>
                  <a:latin typeface="Myriad Pro"/>
                  <a:cs typeface="Myriad Pro"/>
                </a:defRPr>
              </a:lvl1pPr>
            </a:lstStyle>
            <a:p>
              <a:pPr algn="r" defTabSz="457189">
                <a:defRPr/>
              </a:pPr>
              <a:fld id="{1A5F8DB0-55B4-0340-8C35-5B2202340F07}" type="slidenum">
                <a:rPr lang="en-US" smtClean="0">
                  <a:solidFill>
                    <a:prstClr val="white"/>
                  </a:solidFill>
                  <a:latin typeface="Georgia"/>
                  <a:cs typeface="Georgia"/>
                </a:rPr>
                <a:pPr algn="r" defTabSz="457189">
                  <a:defRPr/>
                </a:pPr>
                <a:t>‹#›</a:t>
              </a:fld>
              <a:endParaRPr lang="en-US" dirty="0">
                <a:solidFill>
                  <a:prstClr val="white"/>
                </a:solidFill>
                <a:latin typeface="Georgia"/>
                <a:cs typeface="Georgia"/>
              </a:endParaRPr>
            </a:p>
          </p:txBody>
        </p:sp>
      </p:grpSp>
      <p:sp>
        <p:nvSpPr>
          <p:cNvPr id="16" name="Text Placeholder 4"/>
          <p:cNvSpPr>
            <a:spLocks noGrp="1"/>
          </p:cNvSpPr>
          <p:nvPr>
            <p:ph type="body" sz="quarter" idx="16"/>
          </p:nvPr>
        </p:nvSpPr>
        <p:spPr>
          <a:xfrm>
            <a:off x="5102229" y="1935957"/>
            <a:ext cx="4041775" cy="639762"/>
          </a:xfrm>
          <a:prstGeom prst="rect">
            <a:avLst/>
          </a:prstGeom>
          <a:ln>
            <a:solidFill>
              <a:schemeClr val="bg1"/>
            </a:solidFill>
          </a:ln>
        </p:spPr>
        <p:txBody>
          <a:bodyPr anchor="b"/>
          <a:lstStyle>
            <a:lvl1pPr marL="0" indent="0">
              <a:buNone/>
              <a:defRPr sz="2000" b="0">
                <a:solidFill>
                  <a:srgbClr val="174782"/>
                </a:solidFill>
                <a:latin typeface="Georgia"/>
                <a:cs typeface="Georgia"/>
              </a:defRPr>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dirty="0" smtClean="0"/>
              <a:t>Click to edit Master text styles</a:t>
            </a:r>
          </a:p>
        </p:txBody>
      </p:sp>
      <p:sp>
        <p:nvSpPr>
          <p:cNvPr id="14" name="Text Placeholder 4"/>
          <p:cNvSpPr>
            <a:spLocks noGrp="1"/>
          </p:cNvSpPr>
          <p:nvPr>
            <p:ph type="body" sz="quarter" idx="13"/>
          </p:nvPr>
        </p:nvSpPr>
        <p:spPr>
          <a:xfrm>
            <a:off x="914404" y="1935957"/>
            <a:ext cx="4041775" cy="639762"/>
          </a:xfrm>
          <a:prstGeom prst="rect">
            <a:avLst/>
          </a:prstGeom>
          <a:ln>
            <a:solidFill>
              <a:schemeClr val="bg1"/>
            </a:solidFill>
          </a:ln>
        </p:spPr>
        <p:txBody>
          <a:bodyPr anchor="b"/>
          <a:lstStyle>
            <a:lvl1pPr marL="0" indent="0">
              <a:buNone/>
              <a:defRPr sz="2000" b="0">
                <a:solidFill>
                  <a:srgbClr val="174782"/>
                </a:solidFill>
                <a:latin typeface="Georgia"/>
                <a:cs typeface="Georgia"/>
              </a:defRPr>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dirty="0" smtClean="0"/>
              <a:t>Click to edit Master text styles</a:t>
            </a:r>
          </a:p>
        </p:txBody>
      </p:sp>
      <p:sp>
        <p:nvSpPr>
          <p:cNvPr id="18" name="Title 1"/>
          <p:cNvSpPr>
            <a:spLocks noGrp="1"/>
          </p:cNvSpPr>
          <p:nvPr>
            <p:ph type="title"/>
          </p:nvPr>
        </p:nvSpPr>
        <p:spPr>
          <a:xfrm>
            <a:off x="914400" y="1257300"/>
            <a:ext cx="7467600" cy="685800"/>
          </a:xfrm>
          <a:prstGeom prst="rect">
            <a:avLst/>
          </a:prstGeom>
          <a:ln>
            <a:solidFill>
              <a:schemeClr val="bg1"/>
            </a:solidFill>
          </a:ln>
        </p:spPr>
        <p:txBody>
          <a:bodyPr/>
          <a:lstStyle>
            <a:lvl1pPr algn="l">
              <a:defRPr sz="2800" b="1" i="0">
                <a:solidFill>
                  <a:srgbClr val="174782"/>
                </a:solidFill>
                <a:latin typeface="Georgia"/>
                <a:cs typeface="Georgia"/>
              </a:defRPr>
            </a:lvl1pPr>
          </a:lstStyle>
          <a:p>
            <a:r>
              <a:rPr lang="en-US" dirty="0" smtClean="0"/>
              <a:t>Click to edit Master title style</a:t>
            </a:r>
            <a:endParaRPr lang="en-US" dirty="0"/>
          </a:p>
        </p:txBody>
      </p:sp>
      <p:sp>
        <p:nvSpPr>
          <p:cNvPr id="15" name="Content Placeholder 2"/>
          <p:cNvSpPr>
            <a:spLocks noGrp="1"/>
          </p:cNvSpPr>
          <p:nvPr>
            <p:ph idx="1" hasCustomPrompt="1"/>
          </p:nvPr>
        </p:nvSpPr>
        <p:spPr>
          <a:xfrm>
            <a:off x="914403" y="2575719"/>
            <a:ext cx="3660775" cy="2834481"/>
          </a:xfrm>
          <a:prstGeom prst="rect">
            <a:avLst/>
          </a:prstGeom>
          <a:ln>
            <a:solidFill>
              <a:schemeClr val="bg1"/>
            </a:solidFill>
          </a:ln>
        </p:spPr>
        <p:txBody>
          <a:bodyPr/>
          <a:lstStyle>
            <a:lvl1pPr marL="0" indent="0" algn="l">
              <a:buFont typeface="+mj-lt"/>
              <a:buAutoNum type="romanUcPeriod"/>
              <a:defRPr sz="1800" b="0">
                <a:solidFill>
                  <a:schemeClr val="bg1">
                    <a:lumMod val="50000"/>
                  </a:schemeClr>
                </a:solidFill>
                <a:latin typeface="Georgia"/>
                <a:cs typeface="Georgia"/>
              </a:defRPr>
            </a:lvl1pPr>
            <a:lvl2pPr marL="210307" indent="0" algn="l">
              <a:buFont typeface="+mj-lt"/>
              <a:buAutoNum type="alphaUcPeriod"/>
              <a:defRPr sz="1600" b="1" i="0">
                <a:solidFill>
                  <a:schemeClr val="bg1">
                    <a:lumMod val="50000"/>
                  </a:schemeClr>
                </a:solidFill>
                <a:latin typeface="Georgia"/>
                <a:cs typeface="Georgia"/>
              </a:defRPr>
            </a:lvl2pPr>
            <a:lvl3pPr marL="475476" indent="0" algn="l">
              <a:buFont typeface="+mj-lt"/>
              <a:buAutoNum type="arabicPeriod"/>
              <a:defRPr sz="1600">
                <a:solidFill>
                  <a:schemeClr val="bg1">
                    <a:lumMod val="50000"/>
                  </a:schemeClr>
                </a:solidFill>
                <a:latin typeface="Georgia"/>
                <a:cs typeface="Georgia"/>
              </a:defRPr>
            </a:lvl3pPr>
            <a:lvl4pPr marL="694927" indent="0" algn="l">
              <a:buFont typeface="+mj-lt"/>
              <a:buAutoNum type="alphaLcParenR"/>
              <a:defRPr sz="1600">
                <a:solidFill>
                  <a:schemeClr val="bg1">
                    <a:lumMod val="50000"/>
                  </a:schemeClr>
                </a:solidFill>
                <a:latin typeface="Georgia"/>
                <a:cs typeface="Georgia"/>
              </a:defRPr>
            </a:lvl4pPr>
            <a:lvl5pPr marL="932665" indent="0" algn="l">
              <a:buFont typeface="Arial"/>
              <a:buChar char="•"/>
              <a:defRPr sz="1600">
                <a:solidFill>
                  <a:schemeClr val="bg1">
                    <a:lumMod val="50000"/>
                  </a:schemeClr>
                </a:solidFill>
                <a:latin typeface="Georgia"/>
                <a:cs typeface="Georgia"/>
              </a:defRPr>
            </a:lvl5pPr>
          </a:lstStyle>
          <a:p>
            <a:pPr lvl="0"/>
            <a:r>
              <a:rPr lang="en-US" dirty="0" smtClean="0"/>
              <a:t>  Click to edit Master text styles</a:t>
            </a:r>
          </a:p>
          <a:p>
            <a:pPr lvl="1"/>
            <a:r>
              <a:rPr lang="en-US" dirty="0" smtClean="0"/>
              <a:t>  Second level</a:t>
            </a:r>
          </a:p>
          <a:p>
            <a:pPr lvl="2"/>
            <a:r>
              <a:rPr lang="en-US" dirty="0" smtClean="0"/>
              <a:t>  Third level</a:t>
            </a:r>
          </a:p>
          <a:p>
            <a:pPr lvl="3"/>
            <a:r>
              <a:rPr lang="en-US" dirty="0" smtClean="0"/>
              <a:t>  Fourth level</a:t>
            </a:r>
          </a:p>
          <a:p>
            <a:pPr lvl="4"/>
            <a:r>
              <a:rPr lang="en-US" dirty="0" smtClean="0"/>
              <a:t>  Fifth level</a:t>
            </a:r>
            <a:endParaRPr lang="en-US" dirty="0"/>
          </a:p>
        </p:txBody>
      </p:sp>
      <p:sp>
        <p:nvSpPr>
          <p:cNvPr id="19" name="Content Placeholder 2"/>
          <p:cNvSpPr>
            <a:spLocks noGrp="1"/>
          </p:cNvSpPr>
          <p:nvPr>
            <p:ph idx="17" hasCustomPrompt="1"/>
          </p:nvPr>
        </p:nvSpPr>
        <p:spPr>
          <a:xfrm>
            <a:off x="5105400" y="2575719"/>
            <a:ext cx="3581400" cy="2834481"/>
          </a:xfrm>
          <a:prstGeom prst="rect">
            <a:avLst/>
          </a:prstGeom>
          <a:ln>
            <a:solidFill>
              <a:schemeClr val="bg1"/>
            </a:solidFill>
          </a:ln>
        </p:spPr>
        <p:txBody>
          <a:bodyPr/>
          <a:lstStyle>
            <a:lvl1pPr marL="0" indent="0" algn="l">
              <a:buFont typeface="+mj-lt"/>
              <a:buAutoNum type="romanUcPeriod"/>
              <a:defRPr sz="1800" b="0">
                <a:solidFill>
                  <a:schemeClr val="bg1">
                    <a:lumMod val="50000"/>
                  </a:schemeClr>
                </a:solidFill>
                <a:latin typeface="Georgia"/>
                <a:cs typeface="Georgia"/>
              </a:defRPr>
            </a:lvl1pPr>
            <a:lvl2pPr marL="210307" indent="0" algn="l">
              <a:buFont typeface="+mj-lt"/>
              <a:buAutoNum type="alphaUcPeriod"/>
              <a:defRPr sz="1600" b="1" i="0">
                <a:solidFill>
                  <a:schemeClr val="bg1">
                    <a:lumMod val="50000"/>
                  </a:schemeClr>
                </a:solidFill>
                <a:latin typeface="Georgia"/>
                <a:cs typeface="Georgia"/>
              </a:defRPr>
            </a:lvl2pPr>
            <a:lvl3pPr marL="475476" indent="0" algn="l">
              <a:buFont typeface="+mj-lt"/>
              <a:buAutoNum type="arabicPeriod"/>
              <a:defRPr sz="1600">
                <a:solidFill>
                  <a:schemeClr val="bg1">
                    <a:lumMod val="50000"/>
                  </a:schemeClr>
                </a:solidFill>
                <a:latin typeface="Georgia"/>
                <a:cs typeface="Georgia"/>
              </a:defRPr>
            </a:lvl3pPr>
            <a:lvl4pPr marL="694927" indent="0" algn="l">
              <a:buFont typeface="+mj-lt"/>
              <a:buAutoNum type="alphaLcParenR"/>
              <a:defRPr sz="1600">
                <a:solidFill>
                  <a:schemeClr val="bg1">
                    <a:lumMod val="50000"/>
                  </a:schemeClr>
                </a:solidFill>
                <a:latin typeface="Georgia"/>
                <a:cs typeface="Georgia"/>
              </a:defRPr>
            </a:lvl4pPr>
            <a:lvl5pPr marL="932665" indent="0" algn="l">
              <a:buFont typeface="Arial"/>
              <a:buChar char="•"/>
              <a:defRPr sz="1600">
                <a:solidFill>
                  <a:schemeClr val="bg1">
                    <a:lumMod val="50000"/>
                  </a:schemeClr>
                </a:solidFill>
                <a:latin typeface="Georgia"/>
                <a:cs typeface="Georgia"/>
              </a:defRPr>
            </a:lvl5pPr>
          </a:lstStyle>
          <a:p>
            <a:pPr lvl="0"/>
            <a:r>
              <a:rPr lang="en-US" dirty="0" smtClean="0"/>
              <a:t>  Click to edit Master text styles</a:t>
            </a:r>
          </a:p>
          <a:p>
            <a:pPr lvl="1"/>
            <a:r>
              <a:rPr lang="en-US" dirty="0" smtClean="0"/>
              <a:t>  Second level</a:t>
            </a:r>
          </a:p>
          <a:p>
            <a:pPr lvl="2"/>
            <a:r>
              <a:rPr lang="en-US" dirty="0" smtClean="0"/>
              <a:t>  Third level</a:t>
            </a:r>
          </a:p>
          <a:p>
            <a:pPr lvl="3"/>
            <a:r>
              <a:rPr lang="en-US" dirty="0" smtClean="0"/>
              <a:t>  Fourth level</a:t>
            </a:r>
          </a:p>
          <a:p>
            <a:pPr lvl="4"/>
            <a:r>
              <a:rPr lang="en-US" dirty="0" smtClean="0"/>
              <a:t>  Fifth level</a:t>
            </a:r>
            <a:endParaRPr lang="en-US" dirty="0"/>
          </a:p>
        </p:txBody>
      </p:sp>
      <p:sp>
        <p:nvSpPr>
          <p:cNvPr id="10" name="Rectangle 9"/>
          <p:cNvSpPr/>
          <p:nvPr userDrawn="1"/>
        </p:nvSpPr>
        <p:spPr>
          <a:xfrm>
            <a:off x="5105404" y="5741625"/>
            <a:ext cx="3660775" cy="400110"/>
          </a:xfrm>
          <a:prstGeom prst="rect">
            <a:avLst/>
          </a:prstGeom>
        </p:spPr>
        <p:txBody>
          <a:bodyPr wrap="square">
            <a:spAutoFit/>
          </a:bodyPr>
          <a:lstStyle/>
          <a:p>
            <a:r>
              <a:rPr lang="en-US" sz="1000" i="1" dirty="0" smtClean="0">
                <a:solidFill>
                  <a:prstClr val="white">
                    <a:lumMod val="65000"/>
                  </a:prstClr>
                </a:solidFill>
                <a:latin typeface="Georgia"/>
                <a:cs typeface="Georgia"/>
              </a:rPr>
              <a:t>Caption Text Option 2: shown in VA Light Grey and set differently as for calling out sidebar information</a:t>
            </a:r>
            <a:endParaRPr lang="en-US" sz="1000" i="1" dirty="0">
              <a:solidFill>
                <a:prstClr val="white">
                  <a:lumMod val="65000"/>
                </a:prstClr>
              </a:solidFill>
              <a:latin typeface="Georgia"/>
              <a:cs typeface="Georgia"/>
            </a:endParaRPr>
          </a:p>
        </p:txBody>
      </p:sp>
      <p:sp>
        <p:nvSpPr>
          <p:cNvPr id="12" name="Rectangle 11"/>
          <p:cNvSpPr/>
          <p:nvPr userDrawn="1"/>
        </p:nvSpPr>
        <p:spPr>
          <a:xfrm>
            <a:off x="914404" y="5741625"/>
            <a:ext cx="3660775" cy="400110"/>
          </a:xfrm>
          <a:prstGeom prst="rect">
            <a:avLst/>
          </a:prstGeom>
        </p:spPr>
        <p:txBody>
          <a:bodyPr wrap="square">
            <a:spAutoFit/>
          </a:bodyPr>
          <a:lstStyle/>
          <a:p>
            <a:r>
              <a:rPr lang="en-US" sz="1000" dirty="0" smtClean="0">
                <a:solidFill>
                  <a:srgbClr val="3088CD"/>
                </a:solidFill>
                <a:latin typeface="Georgia"/>
                <a:cs typeface="Georgia"/>
              </a:rPr>
              <a:t>Caption Text Option 1: shown in VA Light Blue and set differently as for calling out sidebar information</a:t>
            </a:r>
            <a:endParaRPr lang="en-US" sz="1000" dirty="0">
              <a:solidFill>
                <a:srgbClr val="3088CD"/>
              </a:solidFill>
              <a:latin typeface="Georgia"/>
              <a:cs typeface="Georgia"/>
            </a:endParaRPr>
          </a:p>
        </p:txBody>
      </p:sp>
      <p:sp>
        <p:nvSpPr>
          <p:cNvPr id="25" name="TextBox 24"/>
          <p:cNvSpPr txBox="1"/>
          <p:nvPr userDrawn="1"/>
        </p:nvSpPr>
        <p:spPr>
          <a:xfrm>
            <a:off x="914400" y="317212"/>
            <a:ext cx="6705600" cy="292388"/>
          </a:xfrm>
          <a:prstGeom prst="rect">
            <a:avLst/>
          </a:prstGeom>
          <a:noFill/>
        </p:spPr>
        <p:txBody>
          <a:bodyPr wrap="square" rtlCol="0">
            <a:spAutoFit/>
          </a:bodyPr>
          <a:lstStyle/>
          <a:p>
            <a:r>
              <a:rPr lang="en-US" sz="1300" cap="all" dirty="0" smtClean="0">
                <a:solidFill>
                  <a:prstClr val="white"/>
                </a:solidFill>
                <a:latin typeface="Georgia"/>
                <a:cs typeface="Georgia"/>
              </a:rPr>
              <a:t>CLICK HERE TO EDIT DOCUMENT TITLE HEADER INFORMATION</a:t>
            </a:r>
            <a:endParaRPr lang="en-US" sz="1300" cap="all" dirty="0">
              <a:solidFill>
                <a:prstClr val="white"/>
              </a:solidFill>
              <a:latin typeface="Georgia"/>
              <a:cs typeface="Georgia"/>
            </a:endParaRPr>
          </a:p>
        </p:txBody>
      </p:sp>
    </p:spTree>
    <p:extLst>
      <p:ext uri="{BB962C8B-B14F-4D97-AF65-F5344CB8AC3E}">
        <p14:creationId xmlns:p14="http://schemas.microsoft.com/office/powerpoint/2010/main" val="182811723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2_Comparison">
    <p:spTree>
      <p:nvGrpSpPr>
        <p:cNvPr id="1" name=""/>
        <p:cNvGrpSpPr/>
        <p:nvPr/>
      </p:nvGrpSpPr>
      <p:grpSpPr>
        <a:xfrm>
          <a:off x="0" y="0"/>
          <a:ext cx="0" cy="0"/>
          <a:chOff x="0" y="0"/>
          <a:chExt cx="0" cy="0"/>
        </a:xfrm>
      </p:grpSpPr>
      <p:pic>
        <p:nvPicPr>
          <p:cNvPr id="9" name="Picture 8" title="I CARE LOGO"/>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241891" y="152408"/>
            <a:ext cx="648010" cy="495963"/>
          </a:xfrm>
          <a:prstGeom prst="rect">
            <a:avLst/>
          </a:prstGeom>
        </p:spPr>
      </p:pic>
      <p:grpSp>
        <p:nvGrpSpPr>
          <p:cNvPr id="11" name="Group 10"/>
          <p:cNvGrpSpPr/>
          <p:nvPr userDrawn="1"/>
        </p:nvGrpSpPr>
        <p:grpSpPr>
          <a:xfrm>
            <a:off x="152400" y="6553208"/>
            <a:ext cx="8763000" cy="304801"/>
            <a:chOff x="152400" y="6553200"/>
            <a:chExt cx="8763000" cy="304801"/>
          </a:xfrm>
        </p:grpSpPr>
        <p:sp>
          <p:nvSpPr>
            <p:cNvPr id="18" name="Footer Placeholder 2"/>
            <p:cNvSpPr txBox="1">
              <a:spLocks/>
            </p:cNvSpPr>
            <p:nvPr userDrawn="1"/>
          </p:nvSpPr>
          <p:spPr>
            <a:xfrm>
              <a:off x="152400" y="6553200"/>
              <a:ext cx="3505200" cy="304801"/>
            </a:xfrm>
            <a:prstGeom prst="rect">
              <a:avLst/>
            </a:prstGeom>
          </p:spPr>
          <p:txBody>
            <a:bodyPr anchor="ctr"/>
            <a:lstStyle>
              <a:lvl1pPr>
                <a:defRPr sz="1000" spc="600">
                  <a:solidFill>
                    <a:schemeClr val="bg1"/>
                  </a:solidFill>
                  <a:latin typeface="Myriad Pro"/>
                  <a:cs typeface="Myriad Pro"/>
                </a:defRPr>
              </a:lvl1pPr>
            </a:lstStyle>
            <a:p>
              <a:pPr defTabSz="457189">
                <a:defRPr/>
              </a:pPr>
              <a:r>
                <a:rPr lang="en-US" dirty="0" smtClean="0">
                  <a:solidFill>
                    <a:prstClr val="white"/>
                  </a:solidFill>
                  <a:latin typeface="Georgia"/>
                  <a:cs typeface="Georgia"/>
                </a:rPr>
                <a:t>U.S. Department of Veterans Affairs</a:t>
              </a:r>
              <a:endParaRPr lang="en-US" dirty="0">
                <a:solidFill>
                  <a:prstClr val="white"/>
                </a:solidFill>
                <a:latin typeface="Georgia"/>
                <a:cs typeface="Georgia"/>
              </a:endParaRPr>
            </a:p>
          </p:txBody>
        </p:sp>
        <p:sp>
          <p:nvSpPr>
            <p:cNvPr id="19" name="Footer Placeholder 2"/>
            <p:cNvSpPr txBox="1">
              <a:spLocks/>
            </p:cNvSpPr>
            <p:nvPr userDrawn="1"/>
          </p:nvSpPr>
          <p:spPr>
            <a:xfrm>
              <a:off x="4419600" y="6553200"/>
              <a:ext cx="1143000" cy="304801"/>
            </a:xfrm>
            <a:prstGeom prst="rect">
              <a:avLst/>
            </a:prstGeom>
          </p:spPr>
          <p:txBody>
            <a:bodyPr anchor="ctr"/>
            <a:lstStyle>
              <a:lvl1pPr>
                <a:defRPr sz="1000" spc="600">
                  <a:solidFill>
                    <a:schemeClr val="bg1"/>
                  </a:solidFill>
                  <a:latin typeface="Myriad Pro"/>
                  <a:cs typeface="Myriad Pro"/>
                </a:defRPr>
              </a:lvl1pPr>
            </a:lstStyle>
            <a:p>
              <a:pPr defTabSz="457189">
                <a:defRPr/>
              </a:pPr>
              <a:r>
                <a:rPr lang="en-US" dirty="0" smtClean="0">
                  <a:solidFill>
                    <a:prstClr val="white"/>
                  </a:solidFill>
                  <a:latin typeface="Georgia"/>
                  <a:cs typeface="Georgia"/>
                </a:rPr>
                <a:t>DATE</a:t>
              </a:r>
              <a:endParaRPr lang="en-US" dirty="0">
                <a:solidFill>
                  <a:prstClr val="white"/>
                </a:solidFill>
                <a:latin typeface="Georgia"/>
                <a:cs typeface="Georgia"/>
              </a:endParaRPr>
            </a:p>
          </p:txBody>
        </p:sp>
        <p:sp>
          <p:nvSpPr>
            <p:cNvPr id="20" name="Footer Placeholder 2"/>
            <p:cNvSpPr txBox="1">
              <a:spLocks/>
            </p:cNvSpPr>
            <p:nvPr userDrawn="1"/>
          </p:nvSpPr>
          <p:spPr>
            <a:xfrm>
              <a:off x="5410200" y="6553200"/>
              <a:ext cx="3505200" cy="304801"/>
            </a:xfrm>
            <a:prstGeom prst="rect">
              <a:avLst/>
            </a:prstGeom>
          </p:spPr>
          <p:txBody>
            <a:bodyPr anchor="ctr"/>
            <a:lstStyle>
              <a:lvl1pPr>
                <a:defRPr sz="1000" spc="600">
                  <a:solidFill>
                    <a:schemeClr val="bg1"/>
                  </a:solidFill>
                  <a:latin typeface="Myriad Pro"/>
                  <a:cs typeface="Myriad Pro"/>
                </a:defRPr>
              </a:lvl1pPr>
            </a:lstStyle>
            <a:p>
              <a:pPr algn="r" defTabSz="457189">
                <a:defRPr/>
              </a:pPr>
              <a:fld id="{1A5F8DB0-55B4-0340-8C35-5B2202340F07}" type="slidenum">
                <a:rPr lang="en-US" smtClean="0">
                  <a:solidFill>
                    <a:prstClr val="white"/>
                  </a:solidFill>
                  <a:latin typeface="Georgia"/>
                  <a:cs typeface="Georgia"/>
                </a:rPr>
                <a:pPr algn="r" defTabSz="457189">
                  <a:defRPr/>
                </a:pPr>
                <a:t>‹#›</a:t>
              </a:fld>
              <a:endParaRPr lang="en-US" dirty="0">
                <a:solidFill>
                  <a:prstClr val="white"/>
                </a:solidFill>
                <a:latin typeface="Georgia"/>
                <a:cs typeface="Georgia"/>
              </a:endParaRPr>
            </a:p>
          </p:txBody>
        </p:sp>
      </p:grpSp>
      <p:sp>
        <p:nvSpPr>
          <p:cNvPr id="15" name="Content Placeholder 2"/>
          <p:cNvSpPr>
            <a:spLocks noGrp="1"/>
          </p:cNvSpPr>
          <p:nvPr>
            <p:ph idx="1" hasCustomPrompt="1"/>
          </p:nvPr>
        </p:nvSpPr>
        <p:spPr>
          <a:xfrm>
            <a:off x="914400" y="2286002"/>
            <a:ext cx="3581400" cy="3581401"/>
          </a:xfrm>
          <a:prstGeom prst="rect">
            <a:avLst/>
          </a:prstGeom>
          <a:ln>
            <a:solidFill>
              <a:schemeClr val="bg1"/>
            </a:solidFill>
          </a:ln>
        </p:spPr>
        <p:txBody>
          <a:bodyPr/>
          <a:lstStyle>
            <a:lvl1pPr marL="0" indent="0" algn="l">
              <a:buFont typeface="+mj-lt"/>
              <a:buAutoNum type="romanUcPeriod"/>
              <a:defRPr sz="1800" b="0">
                <a:solidFill>
                  <a:schemeClr val="bg1">
                    <a:lumMod val="50000"/>
                  </a:schemeClr>
                </a:solidFill>
                <a:latin typeface="Georgia"/>
                <a:cs typeface="Georgia"/>
              </a:defRPr>
            </a:lvl1pPr>
            <a:lvl2pPr marL="210307" indent="0" algn="l">
              <a:buFont typeface="+mj-lt"/>
              <a:buAutoNum type="alphaUcPeriod"/>
              <a:defRPr sz="1600" b="1" i="0">
                <a:solidFill>
                  <a:schemeClr val="bg1">
                    <a:lumMod val="50000"/>
                  </a:schemeClr>
                </a:solidFill>
                <a:latin typeface="Georgia"/>
                <a:cs typeface="Georgia"/>
              </a:defRPr>
            </a:lvl2pPr>
            <a:lvl3pPr marL="475476" indent="0" algn="l">
              <a:buFont typeface="+mj-lt"/>
              <a:buAutoNum type="arabicPeriod"/>
              <a:defRPr sz="1600">
                <a:solidFill>
                  <a:schemeClr val="bg1">
                    <a:lumMod val="50000"/>
                  </a:schemeClr>
                </a:solidFill>
                <a:latin typeface="Georgia"/>
                <a:cs typeface="Georgia"/>
              </a:defRPr>
            </a:lvl3pPr>
            <a:lvl4pPr marL="694927" indent="0" algn="l">
              <a:buFont typeface="+mj-lt"/>
              <a:buAutoNum type="alphaLcParenR"/>
              <a:defRPr sz="1600">
                <a:solidFill>
                  <a:schemeClr val="bg1">
                    <a:lumMod val="50000"/>
                  </a:schemeClr>
                </a:solidFill>
                <a:latin typeface="Georgia"/>
                <a:cs typeface="Georgia"/>
              </a:defRPr>
            </a:lvl4pPr>
            <a:lvl5pPr marL="932665" indent="0" algn="l">
              <a:buFont typeface="Arial"/>
              <a:buChar char="•"/>
              <a:defRPr sz="1600">
                <a:solidFill>
                  <a:schemeClr val="bg1">
                    <a:lumMod val="50000"/>
                  </a:schemeClr>
                </a:solidFill>
                <a:latin typeface="Georgia"/>
                <a:cs typeface="Georgia"/>
              </a:defRPr>
            </a:lvl5pPr>
          </a:lstStyle>
          <a:p>
            <a:pPr lvl="0"/>
            <a:r>
              <a:rPr lang="en-US" dirty="0" smtClean="0"/>
              <a:t>  Click to edit Master text styles</a:t>
            </a:r>
          </a:p>
          <a:p>
            <a:pPr lvl="1"/>
            <a:r>
              <a:rPr lang="en-US" dirty="0" smtClean="0"/>
              <a:t>  Second level</a:t>
            </a:r>
          </a:p>
          <a:p>
            <a:pPr lvl="2"/>
            <a:r>
              <a:rPr lang="en-US" dirty="0" smtClean="0"/>
              <a:t>  Third level</a:t>
            </a:r>
          </a:p>
          <a:p>
            <a:pPr lvl="3"/>
            <a:r>
              <a:rPr lang="en-US" dirty="0" smtClean="0"/>
              <a:t>  Fourth level</a:t>
            </a:r>
          </a:p>
          <a:p>
            <a:pPr lvl="4"/>
            <a:r>
              <a:rPr lang="en-US" dirty="0" smtClean="0"/>
              <a:t>  Fifth level</a:t>
            </a:r>
            <a:endParaRPr lang="en-US" dirty="0"/>
          </a:p>
        </p:txBody>
      </p:sp>
      <p:sp>
        <p:nvSpPr>
          <p:cNvPr id="17" name="Content Placeholder 2"/>
          <p:cNvSpPr>
            <a:spLocks noGrp="1"/>
          </p:cNvSpPr>
          <p:nvPr>
            <p:ph idx="17" hasCustomPrompt="1"/>
          </p:nvPr>
        </p:nvSpPr>
        <p:spPr>
          <a:xfrm>
            <a:off x="4838700" y="2286002"/>
            <a:ext cx="3543300" cy="3581401"/>
          </a:xfrm>
          <a:prstGeom prst="rect">
            <a:avLst/>
          </a:prstGeom>
          <a:ln>
            <a:solidFill>
              <a:schemeClr val="bg1"/>
            </a:solidFill>
          </a:ln>
        </p:spPr>
        <p:txBody>
          <a:bodyPr/>
          <a:lstStyle>
            <a:lvl1pPr marL="0" indent="0" algn="l">
              <a:buFont typeface="+mj-lt"/>
              <a:buAutoNum type="romanUcPeriod"/>
              <a:defRPr sz="1800" b="0">
                <a:solidFill>
                  <a:schemeClr val="bg1">
                    <a:lumMod val="50000"/>
                  </a:schemeClr>
                </a:solidFill>
                <a:latin typeface="Georgia"/>
                <a:cs typeface="Georgia"/>
              </a:defRPr>
            </a:lvl1pPr>
            <a:lvl2pPr marL="210307" indent="0" algn="l">
              <a:buFont typeface="+mj-lt"/>
              <a:buAutoNum type="alphaUcPeriod"/>
              <a:defRPr sz="1600" b="1" i="0">
                <a:solidFill>
                  <a:schemeClr val="bg1">
                    <a:lumMod val="50000"/>
                  </a:schemeClr>
                </a:solidFill>
                <a:latin typeface="Georgia"/>
                <a:cs typeface="Georgia"/>
              </a:defRPr>
            </a:lvl2pPr>
            <a:lvl3pPr marL="475476" indent="0" algn="l">
              <a:buFont typeface="+mj-lt"/>
              <a:buAutoNum type="arabicPeriod"/>
              <a:defRPr sz="1600">
                <a:solidFill>
                  <a:schemeClr val="bg1">
                    <a:lumMod val="50000"/>
                  </a:schemeClr>
                </a:solidFill>
                <a:latin typeface="Georgia"/>
                <a:cs typeface="Georgia"/>
              </a:defRPr>
            </a:lvl3pPr>
            <a:lvl4pPr marL="694927" indent="0" algn="l">
              <a:buFont typeface="+mj-lt"/>
              <a:buAutoNum type="alphaLcParenR"/>
              <a:defRPr sz="1600">
                <a:solidFill>
                  <a:schemeClr val="bg1">
                    <a:lumMod val="50000"/>
                  </a:schemeClr>
                </a:solidFill>
                <a:latin typeface="Georgia"/>
                <a:cs typeface="Georgia"/>
              </a:defRPr>
            </a:lvl4pPr>
            <a:lvl5pPr marL="932665" indent="0" algn="l">
              <a:buFont typeface="Arial"/>
              <a:buChar char="•"/>
              <a:defRPr sz="1600">
                <a:solidFill>
                  <a:schemeClr val="bg1">
                    <a:lumMod val="50000"/>
                  </a:schemeClr>
                </a:solidFill>
                <a:latin typeface="Georgia"/>
                <a:cs typeface="Georgia"/>
              </a:defRPr>
            </a:lvl5pPr>
          </a:lstStyle>
          <a:p>
            <a:pPr lvl="0"/>
            <a:r>
              <a:rPr lang="en-US" dirty="0" smtClean="0"/>
              <a:t>  Click to edit Master text styles</a:t>
            </a:r>
          </a:p>
          <a:p>
            <a:pPr lvl="1"/>
            <a:r>
              <a:rPr lang="en-US" dirty="0" smtClean="0"/>
              <a:t>  Second level</a:t>
            </a:r>
          </a:p>
          <a:p>
            <a:pPr lvl="2"/>
            <a:r>
              <a:rPr lang="en-US" dirty="0" smtClean="0"/>
              <a:t>  Third level</a:t>
            </a:r>
          </a:p>
          <a:p>
            <a:pPr lvl="3"/>
            <a:r>
              <a:rPr lang="en-US" dirty="0" smtClean="0"/>
              <a:t>  Fourth level</a:t>
            </a:r>
          </a:p>
          <a:p>
            <a:pPr lvl="4"/>
            <a:r>
              <a:rPr lang="en-US" dirty="0" smtClean="0"/>
              <a:t>  Fifth level</a:t>
            </a:r>
            <a:endParaRPr lang="en-US" dirty="0"/>
          </a:p>
        </p:txBody>
      </p:sp>
      <p:sp>
        <p:nvSpPr>
          <p:cNvPr id="10" name="Title 1"/>
          <p:cNvSpPr>
            <a:spLocks noGrp="1"/>
          </p:cNvSpPr>
          <p:nvPr>
            <p:ph type="title" hasCustomPrompt="1"/>
          </p:nvPr>
        </p:nvSpPr>
        <p:spPr>
          <a:xfrm>
            <a:off x="914400" y="1600200"/>
            <a:ext cx="7467600" cy="457200"/>
          </a:xfrm>
          <a:prstGeom prst="rect">
            <a:avLst/>
          </a:prstGeom>
          <a:ln>
            <a:solidFill>
              <a:schemeClr val="bg1"/>
            </a:solidFill>
          </a:ln>
        </p:spPr>
        <p:txBody>
          <a:bodyPr/>
          <a:lstStyle>
            <a:lvl1pPr algn="l">
              <a:defRPr sz="2000" b="1" i="0" cap="all">
                <a:solidFill>
                  <a:srgbClr val="174782"/>
                </a:solidFill>
                <a:latin typeface="Georgia"/>
                <a:cs typeface="Georgia"/>
              </a:defRPr>
            </a:lvl1pPr>
          </a:lstStyle>
          <a:p>
            <a:r>
              <a:rPr lang="en-US" dirty="0" smtClean="0"/>
              <a:t>CLICK TO EDIT MASTER TITLE STYLE</a:t>
            </a:r>
            <a:endParaRPr lang="en-US" dirty="0"/>
          </a:p>
        </p:txBody>
      </p:sp>
      <p:sp>
        <p:nvSpPr>
          <p:cNvPr id="16" name="TextBox 15"/>
          <p:cNvSpPr txBox="1"/>
          <p:nvPr userDrawn="1"/>
        </p:nvSpPr>
        <p:spPr>
          <a:xfrm>
            <a:off x="914400" y="317212"/>
            <a:ext cx="6705600" cy="292388"/>
          </a:xfrm>
          <a:prstGeom prst="rect">
            <a:avLst/>
          </a:prstGeom>
          <a:noFill/>
        </p:spPr>
        <p:txBody>
          <a:bodyPr wrap="square" rtlCol="0">
            <a:spAutoFit/>
          </a:bodyPr>
          <a:lstStyle/>
          <a:p>
            <a:r>
              <a:rPr lang="en-US" sz="1300" cap="all" dirty="0" smtClean="0">
                <a:solidFill>
                  <a:prstClr val="white"/>
                </a:solidFill>
                <a:latin typeface="Georgia"/>
                <a:cs typeface="Georgia"/>
              </a:rPr>
              <a:t>CLICK HERE TO EDIT DOCUMENT TITLE HEADER INFORMATION</a:t>
            </a:r>
            <a:endParaRPr lang="en-US" sz="1300" cap="all" dirty="0">
              <a:solidFill>
                <a:prstClr val="white"/>
              </a:solidFill>
              <a:latin typeface="Georgia"/>
              <a:cs typeface="Georgia"/>
            </a:endParaRPr>
          </a:p>
        </p:txBody>
      </p:sp>
    </p:spTree>
    <p:extLst>
      <p:ext uri="{BB962C8B-B14F-4D97-AF65-F5344CB8AC3E}">
        <p14:creationId xmlns:p14="http://schemas.microsoft.com/office/powerpoint/2010/main" val="14109391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Picture with Caption">
    <p:spTree>
      <p:nvGrpSpPr>
        <p:cNvPr id="1" name=""/>
        <p:cNvGrpSpPr/>
        <p:nvPr/>
      </p:nvGrpSpPr>
      <p:grpSpPr>
        <a:xfrm>
          <a:off x="0" y="0"/>
          <a:ext cx="0" cy="0"/>
          <a:chOff x="0" y="0"/>
          <a:chExt cx="0" cy="0"/>
        </a:xfrm>
      </p:grpSpPr>
      <p:pic>
        <p:nvPicPr>
          <p:cNvPr id="12" name="Picture 11" title="I CARE LOGO"/>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241891" y="152408"/>
            <a:ext cx="648010" cy="495963"/>
          </a:xfrm>
          <a:prstGeom prst="rect">
            <a:avLst/>
          </a:prstGeom>
        </p:spPr>
      </p:pic>
      <p:grpSp>
        <p:nvGrpSpPr>
          <p:cNvPr id="17" name="Group 16"/>
          <p:cNvGrpSpPr/>
          <p:nvPr userDrawn="1"/>
        </p:nvGrpSpPr>
        <p:grpSpPr>
          <a:xfrm>
            <a:off x="152400" y="6553208"/>
            <a:ext cx="8763000" cy="304801"/>
            <a:chOff x="152400" y="6553200"/>
            <a:chExt cx="8763000" cy="304801"/>
          </a:xfrm>
        </p:grpSpPr>
        <p:sp>
          <p:nvSpPr>
            <p:cNvPr id="18" name="Footer Placeholder 2"/>
            <p:cNvSpPr txBox="1">
              <a:spLocks/>
            </p:cNvSpPr>
            <p:nvPr userDrawn="1"/>
          </p:nvSpPr>
          <p:spPr>
            <a:xfrm>
              <a:off x="152400" y="6553200"/>
              <a:ext cx="3505200" cy="304801"/>
            </a:xfrm>
            <a:prstGeom prst="rect">
              <a:avLst/>
            </a:prstGeom>
          </p:spPr>
          <p:txBody>
            <a:bodyPr anchor="ctr"/>
            <a:lstStyle>
              <a:lvl1pPr>
                <a:defRPr sz="1000" spc="600">
                  <a:solidFill>
                    <a:schemeClr val="bg1"/>
                  </a:solidFill>
                  <a:latin typeface="Myriad Pro"/>
                  <a:cs typeface="Myriad Pro"/>
                </a:defRPr>
              </a:lvl1pPr>
            </a:lstStyle>
            <a:p>
              <a:pPr defTabSz="457189">
                <a:defRPr/>
              </a:pPr>
              <a:r>
                <a:rPr lang="en-US" dirty="0" smtClean="0">
                  <a:solidFill>
                    <a:prstClr val="white"/>
                  </a:solidFill>
                  <a:latin typeface="Georgia"/>
                  <a:cs typeface="Georgia"/>
                </a:rPr>
                <a:t>U.S. Department of Veterans Affairs</a:t>
              </a:r>
              <a:endParaRPr lang="en-US" dirty="0">
                <a:solidFill>
                  <a:prstClr val="white"/>
                </a:solidFill>
                <a:latin typeface="Georgia"/>
                <a:cs typeface="Georgia"/>
              </a:endParaRPr>
            </a:p>
          </p:txBody>
        </p:sp>
        <p:sp>
          <p:nvSpPr>
            <p:cNvPr id="19" name="Footer Placeholder 2"/>
            <p:cNvSpPr txBox="1">
              <a:spLocks/>
            </p:cNvSpPr>
            <p:nvPr userDrawn="1"/>
          </p:nvSpPr>
          <p:spPr>
            <a:xfrm>
              <a:off x="4419600" y="6553200"/>
              <a:ext cx="1143000" cy="304801"/>
            </a:xfrm>
            <a:prstGeom prst="rect">
              <a:avLst/>
            </a:prstGeom>
          </p:spPr>
          <p:txBody>
            <a:bodyPr anchor="ctr"/>
            <a:lstStyle>
              <a:lvl1pPr>
                <a:defRPr sz="1000" spc="600">
                  <a:solidFill>
                    <a:schemeClr val="bg1"/>
                  </a:solidFill>
                  <a:latin typeface="Myriad Pro"/>
                  <a:cs typeface="Myriad Pro"/>
                </a:defRPr>
              </a:lvl1pPr>
            </a:lstStyle>
            <a:p>
              <a:pPr defTabSz="457189">
                <a:defRPr/>
              </a:pPr>
              <a:r>
                <a:rPr lang="en-US" dirty="0" smtClean="0">
                  <a:solidFill>
                    <a:prstClr val="white"/>
                  </a:solidFill>
                  <a:latin typeface="Georgia"/>
                  <a:cs typeface="Georgia"/>
                </a:rPr>
                <a:t>DATE</a:t>
              </a:r>
              <a:endParaRPr lang="en-US" dirty="0">
                <a:solidFill>
                  <a:prstClr val="white"/>
                </a:solidFill>
                <a:latin typeface="Georgia"/>
                <a:cs typeface="Georgia"/>
              </a:endParaRPr>
            </a:p>
          </p:txBody>
        </p:sp>
        <p:sp>
          <p:nvSpPr>
            <p:cNvPr id="20" name="Footer Placeholder 2"/>
            <p:cNvSpPr txBox="1">
              <a:spLocks/>
            </p:cNvSpPr>
            <p:nvPr userDrawn="1"/>
          </p:nvSpPr>
          <p:spPr>
            <a:xfrm>
              <a:off x="5410200" y="6553200"/>
              <a:ext cx="3505200" cy="304801"/>
            </a:xfrm>
            <a:prstGeom prst="rect">
              <a:avLst/>
            </a:prstGeom>
          </p:spPr>
          <p:txBody>
            <a:bodyPr anchor="ctr"/>
            <a:lstStyle>
              <a:lvl1pPr>
                <a:defRPr sz="1000" spc="600">
                  <a:solidFill>
                    <a:schemeClr val="bg1"/>
                  </a:solidFill>
                  <a:latin typeface="Myriad Pro"/>
                  <a:cs typeface="Myriad Pro"/>
                </a:defRPr>
              </a:lvl1pPr>
            </a:lstStyle>
            <a:p>
              <a:pPr algn="r" defTabSz="457189">
                <a:defRPr/>
              </a:pPr>
              <a:fld id="{1A5F8DB0-55B4-0340-8C35-5B2202340F07}" type="slidenum">
                <a:rPr lang="en-US" smtClean="0">
                  <a:solidFill>
                    <a:prstClr val="white"/>
                  </a:solidFill>
                  <a:latin typeface="Georgia"/>
                  <a:cs typeface="Georgia"/>
                </a:rPr>
                <a:pPr algn="r" defTabSz="457189">
                  <a:defRPr/>
                </a:pPr>
                <a:t>‹#›</a:t>
              </a:fld>
              <a:endParaRPr lang="en-US" dirty="0">
                <a:solidFill>
                  <a:prstClr val="white"/>
                </a:solidFill>
                <a:latin typeface="Georgia"/>
                <a:cs typeface="Georgia"/>
              </a:endParaRPr>
            </a:p>
          </p:txBody>
        </p:sp>
      </p:grpSp>
      <p:sp>
        <p:nvSpPr>
          <p:cNvPr id="11" name="Rectangle 10"/>
          <p:cNvSpPr/>
          <p:nvPr userDrawn="1"/>
        </p:nvSpPr>
        <p:spPr>
          <a:xfrm>
            <a:off x="4724401" y="1295400"/>
            <a:ext cx="3867944" cy="4191000"/>
          </a:xfrm>
          <a:prstGeom prst="rect">
            <a:avLst/>
          </a:prstGeom>
          <a:solidFill>
            <a:schemeClr val="bg1">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189">
              <a:defRPr/>
            </a:pPr>
            <a:r>
              <a:rPr lang="en-US" dirty="0">
                <a:solidFill>
                  <a:prstClr val="white"/>
                </a:solidFill>
                <a:latin typeface="Georgia"/>
                <a:cs typeface="Georgia"/>
              </a:rPr>
              <a:t>Click to insert image</a:t>
            </a:r>
            <a:br>
              <a:rPr lang="en-US" dirty="0">
                <a:solidFill>
                  <a:prstClr val="white"/>
                </a:solidFill>
                <a:latin typeface="Georgia"/>
                <a:cs typeface="Georgia"/>
              </a:rPr>
            </a:br>
            <a:r>
              <a:rPr lang="en-US" dirty="0">
                <a:solidFill>
                  <a:prstClr val="white"/>
                </a:solidFill>
                <a:latin typeface="Georgia"/>
                <a:cs typeface="Georgia"/>
              </a:rPr>
              <a:t/>
            </a:r>
            <a:br>
              <a:rPr lang="en-US" dirty="0">
                <a:solidFill>
                  <a:prstClr val="white"/>
                </a:solidFill>
                <a:latin typeface="Georgia"/>
                <a:cs typeface="Georgia"/>
              </a:rPr>
            </a:br>
            <a:r>
              <a:rPr lang="en-US" dirty="0">
                <a:solidFill>
                  <a:prstClr val="white"/>
                </a:solidFill>
                <a:latin typeface="Georgia"/>
                <a:cs typeface="Georgia"/>
              </a:rPr>
              <a:t>REMEMBER</a:t>
            </a:r>
            <a:r>
              <a:rPr lang="en-US" sz="1400" dirty="0">
                <a:solidFill>
                  <a:prstClr val="white"/>
                </a:solidFill>
                <a:latin typeface="Georgia"/>
                <a:cs typeface="Georgia"/>
              </a:rPr>
              <a:t> </a:t>
            </a:r>
            <a:br>
              <a:rPr lang="en-US" sz="1400" dirty="0">
                <a:solidFill>
                  <a:prstClr val="white"/>
                </a:solidFill>
                <a:latin typeface="Georgia"/>
                <a:cs typeface="Georgia"/>
              </a:rPr>
            </a:br>
            <a:r>
              <a:rPr lang="en-US" sz="1400" dirty="0">
                <a:solidFill>
                  <a:prstClr val="white"/>
                </a:solidFill>
                <a:latin typeface="Georgia"/>
                <a:cs typeface="Georgia"/>
              </a:rPr>
              <a:t>Add alternate text to your image </a:t>
            </a:r>
            <a:br>
              <a:rPr lang="en-US" sz="1400" dirty="0">
                <a:solidFill>
                  <a:prstClr val="white"/>
                </a:solidFill>
                <a:latin typeface="Georgia"/>
                <a:cs typeface="Georgia"/>
              </a:rPr>
            </a:br>
            <a:r>
              <a:rPr lang="en-US" sz="1400" dirty="0">
                <a:solidFill>
                  <a:prstClr val="white"/>
                </a:solidFill>
                <a:latin typeface="Georgia"/>
                <a:cs typeface="Georgia"/>
              </a:rPr>
              <a:t>for 508 accessibility.</a:t>
            </a:r>
            <a:br>
              <a:rPr lang="en-US" sz="1400" dirty="0">
                <a:solidFill>
                  <a:prstClr val="white"/>
                </a:solidFill>
                <a:latin typeface="Georgia"/>
                <a:cs typeface="Georgia"/>
              </a:rPr>
            </a:br>
            <a:r>
              <a:rPr lang="en-US" sz="1400" dirty="0">
                <a:solidFill>
                  <a:prstClr val="white"/>
                </a:solidFill>
                <a:latin typeface="Georgia"/>
                <a:cs typeface="Georgia"/>
              </a:rPr>
              <a:t/>
            </a:r>
            <a:br>
              <a:rPr lang="en-US" sz="1400" dirty="0">
                <a:solidFill>
                  <a:prstClr val="white"/>
                </a:solidFill>
                <a:latin typeface="Georgia"/>
                <a:cs typeface="Georgia"/>
              </a:rPr>
            </a:br>
            <a:r>
              <a:rPr lang="en-US" sz="1400" dirty="0">
                <a:solidFill>
                  <a:prstClr val="white"/>
                </a:solidFill>
                <a:latin typeface="Georgia"/>
                <a:cs typeface="Georgia"/>
              </a:rPr>
              <a:t>For more information on how to do this </a:t>
            </a:r>
            <a:br>
              <a:rPr lang="en-US" sz="1400" dirty="0">
                <a:solidFill>
                  <a:prstClr val="white"/>
                </a:solidFill>
                <a:latin typeface="Georgia"/>
                <a:cs typeface="Georgia"/>
              </a:rPr>
            </a:br>
            <a:r>
              <a:rPr lang="en-US" sz="1400" dirty="0">
                <a:solidFill>
                  <a:prstClr val="white"/>
                </a:solidFill>
                <a:latin typeface="Georgia"/>
                <a:cs typeface="Georgia"/>
              </a:rPr>
              <a:t>please visit: </a:t>
            </a:r>
            <a:r>
              <a:rPr lang="en-US" sz="1400" dirty="0">
                <a:solidFill>
                  <a:prstClr val="white"/>
                </a:solidFill>
                <a:latin typeface="Georgia"/>
                <a:cs typeface="Georgia"/>
                <a:hlinkClick r:id="rId3"/>
              </a:rPr>
              <a:t>http://www.section508.va.gov/support/tutorials/powerpoint/index.asp</a:t>
            </a:r>
            <a:endParaRPr lang="en-US" sz="1400" dirty="0">
              <a:solidFill>
                <a:prstClr val="white"/>
              </a:solidFill>
              <a:latin typeface="Georgia"/>
              <a:cs typeface="Georgia"/>
            </a:endParaRPr>
          </a:p>
        </p:txBody>
      </p:sp>
      <p:sp>
        <p:nvSpPr>
          <p:cNvPr id="4" name="Text Placeholder 3"/>
          <p:cNvSpPr>
            <a:spLocks noGrp="1"/>
          </p:cNvSpPr>
          <p:nvPr>
            <p:ph type="body" sz="half" idx="2" hasCustomPrompt="1"/>
          </p:nvPr>
        </p:nvSpPr>
        <p:spPr>
          <a:xfrm>
            <a:off x="914400" y="1828798"/>
            <a:ext cx="3352800" cy="4495802"/>
          </a:xfrm>
          <a:prstGeom prst="rect">
            <a:avLst/>
          </a:prstGeom>
          <a:ln>
            <a:solidFill>
              <a:schemeClr val="bg1"/>
            </a:solidFill>
          </a:ln>
        </p:spPr>
        <p:txBody>
          <a:bodyPr/>
          <a:lstStyle>
            <a:lvl1pPr marL="0" marR="0" indent="0" algn="l" defTabSz="457189" rtl="0" eaLnBrk="1" fontAlgn="auto" latinLnBrk="0" hangingPunct="1">
              <a:lnSpc>
                <a:spcPct val="100000"/>
              </a:lnSpc>
              <a:spcBef>
                <a:spcPct val="20000"/>
              </a:spcBef>
              <a:spcAft>
                <a:spcPts val="0"/>
              </a:spcAft>
              <a:buClrTx/>
              <a:buSzTx/>
              <a:buFont typeface="Arial"/>
              <a:buNone/>
              <a:tabLst/>
              <a:defRPr sz="1400">
                <a:solidFill>
                  <a:srgbClr val="7F7F7F"/>
                </a:solidFill>
                <a:latin typeface="Georgia"/>
                <a:cs typeface="Georgia"/>
              </a:defRPr>
            </a:lvl1pPr>
            <a:lvl2pPr marL="457189" indent="0">
              <a:buNone/>
              <a:defRPr sz="1200"/>
            </a:lvl2pPr>
            <a:lvl3pPr marL="914377" indent="0">
              <a:buNone/>
              <a:defRPr sz="1000"/>
            </a:lvl3pPr>
            <a:lvl4pPr marL="1371566" indent="0">
              <a:buNone/>
              <a:defRPr sz="900"/>
            </a:lvl4pPr>
            <a:lvl5pPr marL="1828754" indent="0">
              <a:buNone/>
              <a:defRPr sz="900"/>
            </a:lvl5pPr>
            <a:lvl6pPr marL="2285943" indent="0">
              <a:buNone/>
              <a:defRPr sz="900"/>
            </a:lvl6pPr>
            <a:lvl7pPr marL="2743131" indent="0">
              <a:buNone/>
              <a:defRPr sz="900"/>
            </a:lvl7pPr>
            <a:lvl8pPr marL="3200320" indent="0">
              <a:buNone/>
              <a:defRPr sz="900"/>
            </a:lvl8pPr>
            <a:lvl9pPr marL="3657509" indent="0">
              <a:buNone/>
              <a:defRPr sz="900"/>
            </a:lvl9pPr>
          </a:lstStyle>
          <a:p>
            <a:pPr marL="0" marR="0" lvl="0" indent="0" algn="l" defTabSz="457189" rtl="0" eaLnBrk="1" fontAlgn="auto" latinLnBrk="0" hangingPunct="1">
              <a:lnSpc>
                <a:spcPct val="100000"/>
              </a:lnSpc>
              <a:spcBef>
                <a:spcPct val="20000"/>
              </a:spcBef>
              <a:spcAft>
                <a:spcPts val="0"/>
              </a:spcAft>
              <a:buClrTx/>
              <a:buSzTx/>
              <a:buFont typeface="Arial"/>
              <a:buNone/>
              <a:tabLst/>
              <a:defRPr/>
            </a:pPr>
            <a:r>
              <a:rPr lang="en-US" dirty="0" smtClean="0"/>
              <a:t>This area is proposed as a text box with information set at this approximate size and with this colorization. The size and layout proportions shown are merely recommendations and should be edited to accommodate your specific needs. This area is proposed as a text box with information set at this approximate size and with this colorization. The size and layout proportions shown are merely recommendations and should be edited to accommodate your specific needs. This area is proposed as a text box with information set at this approximate size and with this colorization. The size and layout proportions shown are merely recommendations and should be edited to accommodate your specific needs. </a:t>
            </a:r>
          </a:p>
          <a:p>
            <a:pPr marL="0" marR="0" lvl="0" indent="0" algn="l" defTabSz="457189" rtl="0" eaLnBrk="1" fontAlgn="auto" latinLnBrk="0" hangingPunct="1">
              <a:lnSpc>
                <a:spcPct val="100000"/>
              </a:lnSpc>
              <a:spcBef>
                <a:spcPct val="20000"/>
              </a:spcBef>
              <a:spcAft>
                <a:spcPts val="0"/>
              </a:spcAft>
              <a:buClrTx/>
              <a:buSzTx/>
              <a:buFont typeface="Arial"/>
              <a:buNone/>
              <a:tabLst/>
              <a:defRPr/>
            </a:pPr>
            <a:endParaRPr lang="en-US" dirty="0" smtClean="0"/>
          </a:p>
          <a:p>
            <a:pPr lvl="0"/>
            <a:endParaRPr lang="en-US" dirty="0" smtClean="0"/>
          </a:p>
        </p:txBody>
      </p:sp>
      <p:sp>
        <p:nvSpPr>
          <p:cNvPr id="2" name="Title 1"/>
          <p:cNvSpPr>
            <a:spLocks noGrp="1"/>
          </p:cNvSpPr>
          <p:nvPr>
            <p:ph type="title"/>
          </p:nvPr>
        </p:nvSpPr>
        <p:spPr>
          <a:xfrm>
            <a:off x="914400" y="1371599"/>
            <a:ext cx="3657600" cy="457200"/>
          </a:xfrm>
          <a:prstGeom prst="rect">
            <a:avLst/>
          </a:prstGeom>
          <a:ln>
            <a:solidFill>
              <a:schemeClr val="bg1"/>
            </a:solidFill>
          </a:ln>
        </p:spPr>
        <p:txBody>
          <a:bodyPr anchor="t"/>
          <a:lstStyle>
            <a:lvl1pPr algn="l">
              <a:defRPr sz="1800" b="1">
                <a:solidFill>
                  <a:srgbClr val="7F7F7F"/>
                </a:solidFill>
                <a:latin typeface="Georgia"/>
                <a:cs typeface="Georgia"/>
              </a:defRPr>
            </a:lvl1pPr>
          </a:lstStyle>
          <a:p>
            <a:r>
              <a:rPr lang="en-US" dirty="0" smtClean="0"/>
              <a:t>Click to edit Master title style</a:t>
            </a:r>
            <a:endParaRPr lang="en-US" dirty="0"/>
          </a:p>
        </p:txBody>
      </p:sp>
      <p:sp>
        <p:nvSpPr>
          <p:cNvPr id="10" name="TextBox 9"/>
          <p:cNvSpPr txBox="1"/>
          <p:nvPr userDrawn="1"/>
        </p:nvSpPr>
        <p:spPr>
          <a:xfrm>
            <a:off x="4648201" y="5667348"/>
            <a:ext cx="3867944" cy="553998"/>
          </a:xfrm>
          <a:prstGeom prst="rect">
            <a:avLst/>
          </a:prstGeom>
          <a:noFill/>
        </p:spPr>
        <p:txBody>
          <a:bodyPr wrap="square" rtlCol="0">
            <a:spAutoFit/>
          </a:bodyPr>
          <a:lstStyle/>
          <a:p>
            <a:r>
              <a:rPr lang="en-US" sz="1000" dirty="0" smtClean="0">
                <a:solidFill>
                  <a:srgbClr val="3088CD"/>
                </a:solidFill>
                <a:latin typeface="Georgia"/>
                <a:cs typeface="Georgia"/>
              </a:rPr>
              <a:t>Caption Text Option 1: shown in VA Light Blue and set differently for use in calling out information. REMEMBER to add alternate text to your image for 508 accessibility. </a:t>
            </a:r>
            <a:endParaRPr lang="en-US" sz="1000" dirty="0">
              <a:solidFill>
                <a:srgbClr val="3088CD"/>
              </a:solidFill>
              <a:latin typeface="Georgia"/>
              <a:cs typeface="Georgia"/>
            </a:endParaRPr>
          </a:p>
        </p:txBody>
      </p:sp>
      <p:sp>
        <p:nvSpPr>
          <p:cNvPr id="16" name="TextBox 15"/>
          <p:cNvSpPr txBox="1"/>
          <p:nvPr userDrawn="1"/>
        </p:nvSpPr>
        <p:spPr>
          <a:xfrm>
            <a:off x="914400" y="317212"/>
            <a:ext cx="6705600" cy="292388"/>
          </a:xfrm>
          <a:prstGeom prst="rect">
            <a:avLst/>
          </a:prstGeom>
          <a:noFill/>
        </p:spPr>
        <p:txBody>
          <a:bodyPr wrap="square" rtlCol="0">
            <a:spAutoFit/>
          </a:bodyPr>
          <a:lstStyle/>
          <a:p>
            <a:r>
              <a:rPr lang="en-US" sz="1300" cap="all" dirty="0" smtClean="0">
                <a:solidFill>
                  <a:prstClr val="white"/>
                </a:solidFill>
                <a:latin typeface="Georgia"/>
                <a:cs typeface="Georgia"/>
              </a:rPr>
              <a:t>CLICK HERE TO EDIT DOCUMENT TITLE HEADER INFORMATION</a:t>
            </a:r>
            <a:endParaRPr lang="en-US" sz="1300" cap="all" dirty="0">
              <a:solidFill>
                <a:prstClr val="white"/>
              </a:solidFill>
              <a:latin typeface="Georgia"/>
              <a:cs typeface="Georgia"/>
            </a:endParaRPr>
          </a:p>
        </p:txBody>
      </p:sp>
    </p:spTree>
    <p:extLst>
      <p:ext uri="{BB962C8B-B14F-4D97-AF65-F5344CB8AC3E}">
        <p14:creationId xmlns:p14="http://schemas.microsoft.com/office/powerpoint/2010/main" val="159394006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1_Picture with Caption">
    <p:spTree>
      <p:nvGrpSpPr>
        <p:cNvPr id="1" name=""/>
        <p:cNvGrpSpPr/>
        <p:nvPr/>
      </p:nvGrpSpPr>
      <p:grpSpPr>
        <a:xfrm>
          <a:off x="0" y="0"/>
          <a:ext cx="0" cy="0"/>
          <a:chOff x="0" y="0"/>
          <a:chExt cx="0" cy="0"/>
        </a:xfrm>
      </p:grpSpPr>
      <p:pic>
        <p:nvPicPr>
          <p:cNvPr id="10" name="Picture 9" title="I CARE LOGO"/>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241891" y="113645"/>
            <a:ext cx="648010" cy="495963"/>
          </a:xfrm>
          <a:prstGeom prst="rect">
            <a:avLst/>
          </a:prstGeom>
        </p:spPr>
      </p:pic>
      <p:grpSp>
        <p:nvGrpSpPr>
          <p:cNvPr id="12" name="Group 11"/>
          <p:cNvGrpSpPr/>
          <p:nvPr userDrawn="1"/>
        </p:nvGrpSpPr>
        <p:grpSpPr>
          <a:xfrm>
            <a:off x="152400" y="6553208"/>
            <a:ext cx="8763000" cy="304801"/>
            <a:chOff x="152400" y="6553200"/>
            <a:chExt cx="8763000" cy="304801"/>
          </a:xfrm>
        </p:grpSpPr>
        <p:sp>
          <p:nvSpPr>
            <p:cNvPr id="17" name="Footer Placeholder 2"/>
            <p:cNvSpPr txBox="1">
              <a:spLocks/>
            </p:cNvSpPr>
            <p:nvPr userDrawn="1"/>
          </p:nvSpPr>
          <p:spPr>
            <a:xfrm>
              <a:off x="152400" y="6553200"/>
              <a:ext cx="3505200" cy="304801"/>
            </a:xfrm>
            <a:prstGeom prst="rect">
              <a:avLst/>
            </a:prstGeom>
          </p:spPr>
          <p:txBody>
            <a:bodyPr anchor="ctr"/>
            <a:lstStyle>
              <a:lvl1pPr>
                <a:defRPr sz="1000" spc="600">
                  <a:solidFill>
                    <a:schemeClr val="bg1"/>
                  </a:solidFill>
                  <a:latin typeface="Myriad Pro"/>
                  <a:cs typeface="Myriad Pro"/>
                </a:defRPr>
              </a:lvl1pPr>
            </a:lstStyle>
            <a:p>
              <a:pPr defTabSz="457189">
                <a:defRPr/>
              </a:pPr>
              <a:r>
                <a:rPr lang="en-US" dirty="0" smtClean="0">
                  <a:solidFill>
                    <a:prstClr val="white"/>
                  </a:solidFill>
                  <a:latin typeface="Georgia"/>
                  <a:cs typeface="Georgia"/>
                </a:rPr>
                <a:t>U.S. Department of Veterans Affairs</a:t>
              </a:r>
              <a:endParaRPr lang="en-US" dirty="0">
                <a:solidFill>
                  <a:prstClr val="white"/>
                </a:solidFill>
                <a:latin typeface="Georgia"/>
                <a:cs typeface="Georgia"/>
              </a:endParaRPr>
            </a:p>
          </p:txBody>
        </p:sp>
        <p:sp>
          <p:nvSpPr>
            <p:cNvPr id="18" name="Footer Placeholder 2"/>
            <p:cNvSpPr txBox="1">
              <a:spLocks/>
            </p:cNvSpPr>
            <p:nvPr userDrawn="1"/>
          </p:nvSpPr>
          <p:spPr>
            <a:xfrm>
              <a:off x="4419600" y="6553200"/>
              <a:ext cx="1143000" cy="304801"/>
            </a:xfrm>
            <a:prstGeom prst="rect">
              <a:avLst/>
            </a:prstGeom>
          </p:spPr>
          <p:txBody>
            <a:bodyPr anchor="ctr"/>
            <a:lstStyle>
              <a:lvl1pPr>
                <a:defRPr sz="1000" spc="600">
                  <a:solidFill>
                    <a:schemeClr val="bg1"/>
                  </a:solidFill>
                  <a:latin typeface="Myriad Pro"/>
                  <a:cs typeface="Myriad Pro"/>
                </a:defRPr>
              </a:lvl1pPr>
            </a:lstStyle>
            <a:p>
              <a:pPr defTabSz="457189">
                <a:defRPr/>
              </a:pPr>
              <a:r>
                <a:rPr lang="en-US" dirty="0" smtClean="0">
                  <a:solidFill>
                    <a:prstClr val="white"/>
                  </a:solidFill>
                  <a:latin typeface="Georgia"/>
                  <a:cs typeface="Georgia"/>
                </a:rPr>
                <a:t>DATE</a:t>
              </a:r>
              <a:endParaRPr lang="en-US" dirty="0">
                <a:solidFill>
                  <a:prstClr val="white"/>
                </a:solidFill>
                <a:latin typeface="Georgia"/>
                <a:cs typeface="Georgia"/>
              </a:endParaRPr>
            </a:p>
          </p:txBody>
        </p:sp>
        <p:sp>
          <p:nvSpPr>
            <p:cNvPr id="19" name="Footer Placeholder 2"/>
            <p:cNvSpPr txBox="1">
              <a:spLocks/>
            </p:cNvSpPr>
            <p:nvPr userDrawn="1"/>
          </p:nvSpPr>
          <p:spPr>
            <a:xfrm>
              <a:off x="5410200" y="6553200"/>
              <a:ext cx="3505200" cy="304801"/>
            </a:xfrm>
            <a:prstGeom prst="rect">
              <a:avLst/>
            </a:prstGeom>
          </p:spPr>
          <p:txBody>
            <a:bodyPr anchor="ctr"/>
            <a:lstStyle>
              <a:lvl1pPr>
                <a:defRPr sz="1000" spc="600">
                  <a:solidFill>
                    <a:schemeClr val="bg1"/>
                  </a:solidFill>
                  <a:latin typeface="Myriad Pro"/>
                  <a:cs typeface="Myriad Pro"/>
                </a:defRPr>
              </a:lvl1pPr>
            </a:lstStyle>
            <a:p>
              <a:pPr algn="r" defTabSz="457189">
                <a:defRPr/>
              </a:pPr>
              <a:fld id="{1A5F8DB0-55B4-0340-8C35-5B2202340F07}" type="slidenum">
                <a:rPr lang="en-US" smtClean="0">
                  <a:solidFill>
                    <a:prstClr val="white"/>
                  </a:solidFill>
                  <a:latin typeface="Georgia"/>
                  <a:cs typeface="Georgia"/>
                </a:rPr>
                <a:pPr algn="r" defTabSz="457189">
                  <a:defRPr/>
                </a:pPr>
                <a:t>‹#›</a:t>
              </a:fld>
              <a:endParaRPr lang="en-US" dirty="0">
                <a:solidFill>
                  <a:prstClr val="white"/>
                </a:solidFill>
                <a:latin typeface="Georgia"/>
                <a:cs typeface="Georgia"/>
              </a:endParaRPr>
            </a:p>
          </p:txBody>
        </p:sp>
      </p:grpSp>
      <p:sp>
        <p:nvSpPr>
          <p:cNvPr id="4" name="Text Placeholder 3"/>
          <p:cNvSpPr>
            <a:spLocks noGrp="1"/>
          </p:cNvSpPr>
          <p:nvPr>
            <p:ph type="body" sz="half" idx="2" hasCustomPrompt="1"/>
          </p:nvPr>
        </p:nvSpPr>
        <p:spPr>
          <a:xfrm>
            <a:off x="990600" y="5334000"/>
            <a:ext cx="7086600" cy="990600"/>
          </a:xfrm>
          <a:prstGeom prst="rect">
            <a:avLst/>
          </a:prstGeom>
          <a:ln>
            <a:solidFill>
              <a:schemeClr val="bg1"/>
            </a:solidFill>
          </a:ln>
        </p:spPr>
        <p:txBody>
          <a:bodyPr/>
          <a:lstStyle>
            <a:lvl1pPr marL="0" indent="0">
              <a:buNone/>
              <a:defRPr sz="1400" baseline="0">
                <a:solidFill>
                  <a:srgbClr val="7F7F7F"/>
                </a:solidFill>
                <a:latin typeface="Georgia"/>
                <a:cs typeface="Georgia"/>
              </a:defRPr>
            </a:lvl1pPr>
            <a:lvl2pPr marL="457189" indent="0">
              <a:buNone/>
              <a:defRPr sz="1200"/>
            </a:lvl2pPr>
            <a:lvl3pPr marL="914377" indent="0">
              <a:buNone/>
              <a:defRPr sz="1000"/>
            </a:lvl3pPr>
            <a:lvl4pPr marL="1371566" indent="0">
              <a:buNone/>
              <a:defRPr sz="900"/>
            </a:lvl4pPr>
            <a:lvl5pPr marL="1828754" indent="0">
              <a:buNone/>
              <a:defRPr sz="900"/>
            </a:lvl5pPr>
            <a:lvl6pPr marL="2285943" indent="0">
              <a:buNone/>
              <a:defRPr sz="900"/>
            </a:lvl6pPr>
            <a:lvl7pPr marL="2743131" indent="0">
              <a:buNone/>
              <a:defRPr sz="900"/>
            </a:lvl7pPr>
            <a:lvl8pPr marL="3200320" indent="0">
              <a:buNone/>
              <a:defRPr sz="900"/>
            </a:lvl8pPr>
            <a:lvl9pPr marL="3657509" indent="0">
              <a:buNone/>
              <a:defRPr sz="900"/>
            </a:lvl9pPr>
          </a:lstStyle>
          <a:p>
            <a:pPr lvl="0"/>
            <a:r>
              <a:rPr lang="en-US" dirty="0" smtClean="0"/>
              <a:t>This area is proposed as a text box with information set at this approximate size and with this colorization. The size and layout proportions shown are merely recommendations and should be edited to accommodate your specific needs.  This area is proposed as a text box with </a:t>
            </a:r>
          </a:p>
        </p:txBody>
      </p:sp>
      <p:sp>
        <p:nvSpPr>
          <p:cNvPr id="11" name="Rectangle 10"/>
          <p:cNvSpPr/>
          <p:nvPr userDrawn="1"/>
        </p:nvSpPr>
        <p:spPr>
          <a:xfrm>
            <a:off x="1066800" y="1295400"/>
            <a:ext cx="3429000" cy="3352800"/>
          </a:xfrm>
          <a:prstGeom prst="rect">
            <a:avLst/>
          </a:prstGeom>
          <a:solidFill>
            <a:schemeClr val="bg1">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189">
              <a:defRPr/>
            </a:pPr>
            <a:r>
              <a:rPr lang="en-US" dirty="0">
                <a:solidFill>
                  <a:prstClr val="white"/>
                </a:solidFill>
                <a:latin typeface="Georgia"/>
                <a:cs typeface="Georgia"/>
              </a:rPr>
              <a:t>Click to insert image</a:t>
            </a:r>
            <a:br>
              <a:rPr lang="en-US" dirty="0">
                <a:solidFill>
                  <a:prstClr val="white"/>
                </a:solidFill>
                <a:latin typeface="Georgia"/>
                <a:cs typeface="Georgia"/>
              </a:rPr>
            </a:br>
            <a:r>
              <a:rPr lang="en-US" dirty="0">
                <a:solidFill>
                  <a:prstClr val="white"/>
                </a:solidFill>
                <a:latin typeface="Georgia"/>
                <a:cs typeface="Georgia"/>
              </a:rPr>
              <a:t/>
            </a:r>
            <a:br>
              <a:rPr lang="en-US" dirty="0">
                <a:solidFill>
                  <a:prstClr val="white"/>
                </a:solidFill>
                <a:latin typeface="Georgia"/>
                <a:cs typeface="Georgia"/>
              </a:rPr>
            </a:br>
            <a:r>
              <a:rPr lang="en-US" dirty="0">
                <a:solidFill>
                  <a:prstClr val="white"/>
                </a:solidFill>
                <a:latin typeface="Georgia"/>
                <a:cs typeface="Georgia"/>
              </a:rPr>
              <a:t>REMEMBER</a:t>
            </a:r>
            <a:r>
              <a:rPr lang="en-US" sz="1400" dirty="0">
                <a:solidFill>
                  <a:prstClr val="white"/>
                </a:solidFill>
                <a:latin typeface="Georgia"/>
                <a:cs typeface="Georgia"/>
              </a:rPr>
              <a:t> </a:t>
            </a:r>
            <a:br>
              <a:rPr lang="en-US" sz="1400" dirty="0">
                <a:solidFill>
                  <a:prstClr val="white"/>
                </a:solidFill>
                <a:latin typeface="Georgia"/>
                <a:cs typeface="Georgia"/>
              </a:rPr>
            </a:br>
            <a:r>
              <a:rPr lang="en-US" sz="1400" dirty="0">
                <a:solidFill>
                  <a:prstClr val="white"/>
                </a:solidFill>
                <a:latin typeface="Georgia"/>
                <a:cs typeface="Georgia"/>
              </a:rPr>
              <a:t>Add alternate text to your image </a:t>
            </a:r>
            <a:br>
              <a:rPr lang="en-US" sz="1400" dirty="0">
                <a:solidFill>
                  <a:prstClr val="white"/>
                </a:solidFill>
                <a:latin typeface="Georgia"/>
                <a:cs typeface="Georgia"/>
              </a:rPr>
            </a:br>
            <a:r>
              <a:rPr lang="en-US" sz="1400" dirty="0">
                <a:solidFill>
                  <a:prstClr val="white"/>
                </a:solidFill>
                <a:latin typeface="Georgia"/>
                <a:cs typeface="Georgia"/>
              </a:rPr>
              <a:t>for 508 accessibility.</a:t>
            </a:r>
            <a:br>
              <a:rPr lang="en-US" sz="1400" dirty="0">
                <a:solidFill>
                  <a:prstClr val="white"/>
                </a:solidFill>
                <a:latin typeface="Georgia"/>
                <a:cs typeface="Georgia"/>
              </a:rPr>
            </a:br>
            <a:r>
              <a:rPr lang="en-US" sz="1400" dirty="0">
                <a:solidFill>
                  <a:prstClr val="white"/>
                </a:solidFill>
                <a:latin typeface="Georgia"/>
                <a:cs typeface="Georgia"/>
              </a:rPr>
              <a:t/>
            </a:r>
            <a:br>
              <a:rPr lang="en-US" sz="1400" dirty="0">
                <a:solidFill>
                  <a:prstClr val="white"/>
                </a:solidFill>
                <a:latin typeface="Georgia"/>
                <a:cs typeface="Georgia"/>
              </a:rPr>
            </a:br>
            <a:r>
              <a:rPr lang="en-US" sz="1400" dirty="0">
                <a:solidFill>
                  <a:prstClr val="white"/>
                </a:solidFill>
                <a:latin typeface="Georgia"/>
                <a:cs typeface="Georgia"/>
              </a:rPr>
              <a:t>For more information on how to do this </a:t>
            </a:r>
            <a:br>
              <a:rPr lang="en-US" sz="1400" dirty="0">
                <a:solidFill>
                  <a:prstClr val="white"/>
                </a:solidFill>
                <a:latin typeface="Georgia"/>
                <a:cs typeface="Georgia"/>
              </a:rPr>
            </a:br>
            <a:r>
              <a:rPr lang="en-US" sz="1400" dirty="0">
                <a:solidFill>
                  <a:prstClr val="white"/>
                </a:solidFill>
                <a:latin typeface="Georgia"/>
                <a:cs typeface="Georgia"/>
              </a:rPr>
              <a:t>please visit: </a:t>
            </a:r>
            <a:r>
              <a:rPr lang="en-US" sz="1400" dirty="0">
                <a:solidFill>
                  <a:prstClr val="white"/>
                </a:solidFill>
                <a:latin typeface="Georgia"/>
                <a:cs typeface="Georgia"/>
                <a:hlinkClick r:id="rId3"/>
              </a:rPr>
              <a:t>http://www.section508.va.gov/support/tutorials/powerpoint/index.asp</a:t>
            </a:r>
            <a:endParaRPr lang="en-US" sz="1400" dirty="0">
              <a:solidFill>
                <a:prstClr val="white"/>
              </a:solidFill>
              <a:latin typeface="Georgia"/>
              <a:cs typeface="Georgia"/>
            </a:endParaRPr>
          </a:p>
        </p:txBody>
      </p:sp>
      <p:sp>
        <p:nvSpPr>
          <p:cNvPr id="7" name="Rectangle 6"/>
          <p:cNvSpPr/>
          <p:nvPr userDrawn="1"/>
        </p:nvSpPr>
        <p:spPr>
          <a:xfrm>
            <a:off x="4648200" y="1295400"/>
            <a:ext cx="3429000" cy="3352800"/>
          </a:xfrm>
          <a:prstGeom prst="rect">
            <a:avLst/>
          </a:prstGeom>
          <a:solidFill>
            <a:schemeClr val="bg1">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189">
              <a:defRPr/>
            </a:pPr>
            <a:r>
              <a:rPr lang="en-US" dirty="0">
                <a:solidFill>
                  <a:prstClr val="white"/>
                </a:solidFill>
                <a:latin typeface="Georgia"/>
                <a:cs typeface="Georgia"/>
              </a:rPr>
              <a:t>Click to insert image</a:t>
            </a:r>
            <a:br>
              <a:rPr lang="en-US" dirty="0">
                <a:solidFill>
                  <a:prstClr val="white"/>
                </a:solidFill>
                <a:latin typeface="Georgia"/>
                <a:cs typeface="Georgia"/>
              </a:rPr>
            </a:br>
            <a:r>
              <a:rPr lang="en-US" dirty="0">
                <a:solidFill>
                  <a:prstClr val="white"/>
                </a:solidFill>
                <a:latin typeface="Georgia"/>
                <a:cs typeface="Georgia"/>
              </a:rPr>
              <a:t/>
            </a:r>
            <a:br>
              <a:rPr lang="en-US" dirty="0">
                <a:solidFill>
                  <a:prstClr val="white"/>
                </a:solidFill>
                <a:latin typeface="Georgia"/>
                <a:cs typeface="Georgia"/>
              </a:rPr>
            </a:br>
            <a:r>
              <a:rPr lang="en-US" dirty="0">
                <a:solidFill>
                  <a:prstClr val="white"/>
                </a:solidFill>
                <a:latin typeface="Georgia"/>
                <a:cs typeface="Georgia"/>
              </a:rPr>
              <a:t>REMEMBER</a:t>
            </a:r>
            <a:r>
              <a:rPr lang="en-US" sz="1400" dirty="0">
                <a:solidFill>
                  <a:prstClr val="white"/>
                </a:solidFill>
                <a:latin typeface="Georgia"/>
                <a:cs typeface="Georgia"/>
              </a:rPr>
              <a:t> </a:t>
            </a:r>
            <a:br>
              <a:rPr lang="en-US" sz="1400" dirty="0">
                <a:solidFill>
                  <a:prstClr val="white"/>
                </a:solidFill>
                <a:latin typeface="Georgia"/>
                <a:cs typeface="Georgia"/>
              </a:rPr>
            </a:br>
            <a:r>
              <a:rPr lang="en-US" sz="1400" dirty="0">
                <a:solidFill>
                  <a:prstClr val="white"/>
                </a:solidFill>
                <a:latin typeface="Georgia"/>
                <a:cs typeface="Georgia"/>
              </a:rPr>
              <a:t>Add alternate text to your image </a:t>
            </a:r>
            <a:br>
              <a:rPr lang="en-US" sz="1400" dirty="0">
                <a:solidFill>
                  <a:prstClr val="white"/>
                </a:solidFill>
                <a:latin typeface="Georgia"/>
                <a:cs typeface="Georgia"/>
              </a:rPr>
            </a:br>
            <a:r>
              <a:rPr lang="en-US" sz="1400" dirty="0">
                <a:solidFill>
                  <a:prstClr val="white"/>
                </a:solidFill>
                <a:latin typeface="Georgia"/>
                <a:cs typeface="Georgia"/>
              </a:rPr>
              <a:t>for 508 accessibility.</a:t>
            </a:r>
            <a:br>
              <a:rPr lang="en-US" sz="1400" dirty="0">
                <a:solidFill>
                  <a:prstClr val="white"/>
                </a:solidFill>
                <a:latin typeface="Georgia"/>
                <a:cs typeface="Georgia"/>
              </a:rPr>
            </a:br>
            <a:r>
              <a:rPr lang="en-US" sz="1400" dirty="0">
                <a:solidFill>
                  <a:prstClr val="white"/>
                </a:solidFill>
                <a:latin typeface="Georgia"/>
                <a:cs typeface="Georgia"/>
              </a:rPr>
              <a:t/>
            </a:r>
            <a:br>
              <a:rPr lang="en-US" sz="1400" dirty="0">
                <a:solidFill>
                  <a:prstClr val="white"/>
                </a:solidFill>
                <a:latin typeface="Georgia"/>
                <a:cs typeface="Georgia"/>
              </a:rPr>
            </a:br>
            <a:r>
              <a:rPr lang="en-US" sz="1400" dirty="0">
                <a:solidFill>
                  <a:prstClr val="white"/>
                </a:solidFill>
                <a:latin typeface="Georgia"/>
                <a:cs typeface="Georgia"/>
              </a:rPr>
              <a:t>For more information on how to do this </a:t>
            </a:r>
            <a:br>
              <a:rPr lang="en-US" sz="1400" dirty="0">
                <a:solidFill>
                  <a:prstClr val="white"/>
                </a:solidFill>
                <a:latin typeface="Georgia"/>
                <a:cs typeface="Georgia"/>
              </a:rPr>
            </a:br>
            <a:r>
              <a:rPr lang="en-US" sz="1400" dirty="0">
                <a:solidFill>
                  <a:prstClr val="white"/>
                </a:solidFill>
                <a:latin typeface="Georgia"/>
                <a:cs typeface="Georgia"/>
              </a:rPr>
              <a:t>please visit: </a:t>
            </a:r>
            <a:r>
              <a:rPr lang="en-US" sz="1400" dirty="0">
                <a:solidFill>
                  <a:prstClr val="white"/>
                </a:solidFill>
                <a:latin typeface="Georgia"/>
                <a:cs typeface="Georgia"/>
                <a:hlinkClick r:id="rId3"/>
              </a:rPr>
              <a:t>http://www.section508.va.gov/support/tutorials/powerpoint/index.asp</a:t>
            </a:r>
            <a:endParaRPr lang="en-US" sz="1400" dirty="0">
              <a:solidFill>
                <a:prstClr val="white"/>
              </a:solidFill>
              <a:latin typeface="Georgia"/>
              <a:cs typeface="Georgia"/>
            </a:endParaRPr>
          </a:p>
        </p:txBody>
      </p:sp>
      <p:sp>
        <p:nvSpPr>
          <p:cNvPr id="2" name="Title 1"/>
          <p:cNvSpPr>
            <a:spLocks noGrp="1"/>
          </p:cNvSpPr>
          <p:nvPr>
            <p:ph type="title"/>
          </p:nvPr>
        </p:nvSpPr>
        <p:spPr>
          <a:xfrm>
            <a:off x="990600" y="4876800"/>
            <a:ext cx="5334000" cy="457200"/>
          </a:xfrm>
          <a:prstGeom prst="rect">
            <a:avLst/>
          </a:prstGeom>
          <a:ln>
            <a:solidFill>
              <a:schemeClr val="bg1"/>
            </a:solidFill>
          </a:ln>
        </p:spPr>
        <p:txBody>
          <a:bodyPr anchor="t"/>
          <a:lstStyle>
            <a:lvl1pPr algn="l">
              <a:defRPr sz="2000" b="1">
                <a:solidFill>
                  <a:srgbClr val="7F7F7F"/>
                </a:solidFill>
                <a:latin typeface="Georgia"/>
                <a:cs typeface="Georgia"/>
              </a:defRPr>
            </a:lvl1pPr>
          </a:lstStyle>
          <a:p>
            <a:r>
              <a:rPr lang="en-US" dirty="0" smtClean="0"/>
              <a:t>Click to edit Master title style</a:t>
            </a:r>
            <a:endParaRPr lang="en-US" dirty="0"/>
          </a:p>
        </p:txBody>
      </p:sp>
      <p:sp>
        <p:nvSpPr>
          <p:cNvPr id="16" name="TextBox 15"/>
          <p:cNvSpPr txBox="1"/>
          <p:nvPr userDrawn="1"/>
        </p:nvSpPr>
        <p:spPr>
          <a:xfrm>
            <a:off x="914400" y="317212"/>
            <a:ext cx="6705600" cy="292388"/>
          </a:xfrm>
          <a:prstGeom prst="rect">
            <a:avLst/>
          </a:prstGeom>
          <a:noFill/>
        </p:spPr>
        <p:txBody>
          <a:bodyPr wrap="square" rtlCol="0">
            <a:spAutoFit/>
          </a:bodyPr>
          <a:lstStyle/>
          <a:p>
            <a:r>
              <a:rPr lang="en-US" sz="1300" cap="all" dirty="0" smtClean="0">
                <a:solidFill>
                  <a:prstClr val="white"/>
                </a:solidFill>
                <a:latin typeface="Georgia"/>
                <a:cs typeface="Georgia"/>
              </a:rPr>
              <a:t>CLICK HERE TO EDIT DOCUMENT TITLE HEADER INFORMATION</a:t>
            </a:r>
            <a:endParaRPr lang="en-US" sz="1300" cap="all" dirty="0">
              <a:solidFill>
                <a:prstClr val="white"/>
              </a:solidFill>
              <a:latin typeface="Georgia"/>
              <a:cs typeface="Georgia"/>
            </a:endParaRPr>
          </a:p>
        </p:txBody>
      </p:sp>
    </p:spTree>
    <p:extLst>
      <p:ext uri="{BB962C8B-B14F-4D97-AF65-F5344CB8AC3E}">
        <p14:creationId xmlns:p14="http://schemas.microsoft.com/office/powerpoint/2010/main" val="9523781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sp>
        <p:nvSpPr>
          <p:cNvPr id="9" name="TextBox 9"/>
          <p:cNvSpPr txBox="1">
            <a:spLocks noChangeArrowheads="1"/>
          </p:cNvSpPr>
          <p:nvPr userDrawn="1"/>
        </p:nvSpPr>
        <p:spPr bwMode="auto">
          <a:xfrm>
            <a:off x="1676400" y="2057408"/>
            <a:ext cx="6172200" cy="2277547"/>
          </a:xfrm>
          <a:prstGeom prst="rect">
            <a:avLst/>
          </a:prstGeom>
          <a:noFill/>
          <a:ln w="9525">
            <a:noFill/>
            <a:miter lim="800000"/>
            <a:headEnd/>
            <a:tailEnd/>
          </a:ln>
        </p:spPr>
        <p:txBody>
          <a:bodyPr wrap="square">
            <a:prstTxWarp prst="textNoShape">
              <a:avLst/>
            </a:prstTxWarp>
            <a:spAutoFit/>
          </a:bodyPr>
          <a:lstStyle/>
          <a:p>
            <a:pPr>
              <a:spcAft>
                <a:spcPts val="600"/>
              </a:spcAft>
            </a:pPr>
            <a:r>
              <a:rPr lang="en-US" sz="3600" b="1" i="0" cap="all" dirty="0" smtClean="0">
                <a:solidFill>
                  <a:srgbClr val="FFFFFF"/>
                </a:solidFill>
                <a:latin typeface="Georgia"/>
                <a:cs typeface="Georgia"/>
              </a:rPr>
              <a:t>Click to EDIT MASTER</a:t>
            </a:r>
            <a:br>
              <a:rPr lang="en-US" sz="3600" b="1" i="0" cap="all" dirty="0" smtClean="0">
                <a:solidFill>
                  <a:srgbClr val="FFFFFF"/>
                </a:solidFill>
                <a:latin typeface="Georgia"/>
                <a:cs typeface="Georgia"/>
              </a:rPr>
            </a:br>
            <a:r>
              <a:rPr lang="en-US" sz="3600" b="1" i="0" cap="all" dirty="0" smtClean="0">
                <a:solidFill>
                  <a:srgbClr val="FFFFFF"/>
                </a:solidFill>
                <a:latin typeface="Georgia"/>
                <a:cs typeface="Georgia"/>
              </a:rPr>
              <a:t>INTRO TITLE</a:t>
            </a:r>
          </a:p>
          <a:p>
            <a:pPr marL="0" marR="0" lvl="0" indent="0" algn="l" defTabSz="457189" rtl="0" eaLnBrk="1" fontAlgn="auto" latinLnBrk="0" hangingPunct="1">
              <a:lnSpc>
                <a:spcPct val="100000"/>
              </a:lnSpc>
              <a:spcBef>
                <a:spcPts val="0"/>
              </a:spcBef>
              <a:spcAft>
                <a:spcPts val="600"/>
              </a:spcAft>
              <a:buClrTx/>
              <a:buSzTx/>
              <a:buFontTx/>
              <a:buNone/>
              <a:tabLst/>
              <a:defRPr/>
            </a:pPr>
            <a:r>
              <a:rPr lang="en-US" sz="2000" dirty="0" smtClean="0">
                <a:solidFill>
                  <a:srgbClr val="FFFFFF"/>
                </a:solidFill>
                <a:latin typeface="Georgia"/>
                <a:cs typeface="Georgia"/>
              </a:rPr>
              <a:t>Click to edit Master Intro Sub Title</a:t>
            </a:r>
          </a:p>
          <a:p>
            <a:pPr>
              <a:spcAft>
                <a:spcPts val="600"/>
              </a:spcAft>
            </a:pPr>
            <a:endParaRPr lang="en-US" sz="4000" b="1" i="0" cap="all" dirty="0" smtClean="0">
              <a:solidFill>
                <a:srgbClr val="FFFFFF"/>
              </a:solidFill>
              <a:latin typeface="Arial Bold"/>
              <a:cs typeface="Arial Bold"/>
            </a:endParaRPr>
          </a:p>
        </p:txBody>
      </p:sp>
      <p:sp>
        <p:nvSpPr>
          <p:cNvPr id="11" name="Footer Placeholder 2"/>
          <p:cNvSpPr txBox="1">
            <a:spLocks/>
          </p:cNvSpPr>
          <p:nvPr userDrawn="1"/>
        </p:nvSpPr>
        <p:spPr>
          <a:xfrm>
            <a:off x="152400" y="6553208"/>
            <a:ext cx="3505200" cy="304801"/>
          </a:xfrm>
          <a:prstGeom prst="rect">
            <a:avLst/>
          </a:prstGeom>
        </p:spPr>
        <p:txBody>
          <a:bodyPr anchor="ctr"/>
          <a:lstStyle>
            <a:lvl1pPr>
              <a:defRPr sz="1000" spc="600">
                <a:solidFill>
                  <a:schemeClr val="bg1"/>
                </a:solidFill>
                <a:latin typeface="Myriad Pro"/>
                <a:cs typeface="Myriad Pro"/>
              </a:defRPr>
            </a:lvl1pPr>
          </a:lstStyle>
          <a:p>
            <a:pPr marL="0" marR="0" lvl="0" indent="0" algn="l" defTabSz="457189" rtl="0" eaLnBrk="1" fontAlgn="auto" latinLnBrk="0" hangingPunct="1">
              <a:lnSpc>
                <a:spcPct val="100000"/>
              </a:lnSpc>
              <a:spcBef>
                <a:spcPts val="0"/>
              </a:spcBef>
              <a:spcAft>
                <a:spcPts val="0"/>
              </a:spcAft>
              <a:buClrTx/>
              <a:buSzTx/>
              <a:buFontTx/>
              <a:buNone/>
              <a:tabLst/>
              <a:defRPr/>
            </a:pPr>
            <a:r>
              <a:rPr kumimoji="0" lang="en-US" sz="900" b="1" i="0" u="none" strike="noStrike" kern="1200" cap="none" spc="0" normalizeH="0" baseline="0" noProof="0" dirty="0" smtClean="0">
                <a:ln>
                  <a:noFill/>
                </a:ln>
                <a:solidFill>
                  <a:schemeClr val="bg1"/>
                </a:solidFill>
                <a:effectLst/>
                <a:uLnTx/>
                <a:uFillTx/>
                <a:latin typeface="Georgia" panose="02040502050405020303" pitchFamily="18" charset="0"/>
                <a:ea typeface="+mn-ea"/>
                <a:cs typeface="Georgia"/>
              </a:rPr>
              <a:t>U.S. Department of Veterans Affairs</a:t>
            </a:r>
            <a:endParaRPr kumimoji="0" lang="en-US" sz="900" b="1" i="0" u="none" strike="noStrike" kern="1200" cap="none" spc="0" normalizeH="0" baseline="0" noProof="0" dirty="0">
              <a:ln>
                <a:noFill/>
              </a:ln>
              <a:solidFill>
                <a:schemeClr val="bg1"/>
              </a:solidFill>
              <a:effectLst/>
              <a:uLnTx/>
              <a:uFillTx/>
              <a:latin typeface="Georgia" panose="02040502050405020303" pitchFamily="18" charset="0"/>
              <a:ea typeface="+mn-ea"/>
              <a:cs typeface="Georgia"/>
            </a:endParaRPr>
          </a:p>
        </p:txBody>
      </p:sp>
      <p:pic>
        <p:nvPicPr>
          <p:cNvPr id="12" name="Picture 11" title="I CARE LOGO"/>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153402" y="139883"/>
            <a:ext cx="735333" cy="562798"/>
          </a:xfrm>
          <a:prstGeom prst="rect">
            <a:avLst/>
          </a:prstGeom>
        </p:spPr>
      </p:pic>
    </p:spTree>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2_Picture with Caption">
    <p:spTree>
      <p:nvGrpSpPr>
        <p:cNvPr id="1" name=""/>
        <p:cNvGrpSpPr/>
        <p:nvPr/>
      </p:nvGrpSpPr>
      <p:grpSpPr>
        <a:xfrm>
          <a:off x="0" y="0"/>
          <a:ext cx="0" cy="0"/>
          <a:chOff x="0" y="0"/>
          <a:chExt cx="0" cy="0"/>
        </a:xfrm>
      </p:grpSpPr>
      <p:pic>
        <p:nvPicPr>
          <p:cNvPr id="12" name="Picture 11" title="I CARE LOGO"/>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241891" y="152408"/>
            <a:ext cx="648010" cy="495963"/>
          </a:xfrm>
          <a:prstGeom prst="rect">
            <a:avLst/>
          </a:prstGeom>
        </p:spPr>
      </p:pic>
      <p:grpSp>
        <p:nvGrpSpPr>
          <p:cNvPr id="13" name="Group 12"/>
          <p:cNvGrpSpPr/>
          <p:nvPr userDrawn="1"/>
        </p:nvGrpSpPr>
        <p:grpSpPr>
          <a:xfrm>
            <a:off x="152400" y="6553208"/>
            <a:ext cx="8763000" cy="304801"/>
            <a:chOff x="152400" y="6553200"/>
            <a:chExt cx="8763000" cy="304801"/>
          </a:xfrm>
        </p:grpSpPr>
        <p:sp>
          <p:nvSpPr>
            <p:cNvPr id="14" name="Footer Placeholder 2"/>
            <p:cNvSpPr txBox="1">
              <a:spLocks/>
            </p:cNvSpPr>
            <p:nvPr userDrawn="1"/>
          </p:nvSpPr>
          <p:spPr>
            <a:xfrm>
              <a:off x="152400" y="6553200"/>
              <a:ext cx="3505200" cy="304801"/>
            </a:xfrm>
            <a:prstGeom prst="rect">
              <a:avLst/>
            </a:prstGeom>
          </p:spPr>
          <p:txBody>
            <a:bodyPr anchor="ctr"/>
            <a:lstStyle>
              <a:lvl1pPr>
                <a:defRPr sz="1000" spc="600">
                  <a:solidFill>
                    <a:schemeClr val="bg1"/>
                  </a:solidFill>
                  <a:latin typeface="Myriad Pro"/>
                  <a:cs typeface="Myriad Pro"/>
                </a:defRPr>
              </a:lvl1pPr>
            </a:lstStyle>
            <a:p>
              <a:pPr defTabSz="457189">
                <a:defRPr/>
              </a:pPr>
              <a:r>
                <a:rPr lang="en-US" dirty="0" smtClean="0">
                  <a:solidFill>
                    <a:prstClr val="white"/>
                  </a:solidFill>
                  <a:latin typeface="Georgia"/>
                  <a:cs typeface="Georgia"/>
                </a:rPr>
                <a:t>U.S. Department of Veterans Affairs</a:t>
              </a:r>
              <a:endParaRPr lang="en-US" dirty="0">
                <a:solidFill>
                  <a:prstClr val="white"/>
                </a:solidFill>
                <a:latin typeface="Georgia"/>
                <a:cs typeface="Georgia"/>
              </a:endParaRPr>
            </a:p>
          </p:txBody>
        </p:sp>
        <p:sp>
          <p:nvSpPr>
            <p:cNvPr id="19" name="Footer Placeholder 2"/>
            <p:cNvSpPr txBox="1">
              <a:spLocks/>
            </p:cNvSpPr>
            <p:nvPr userDrawn="1"/>
          </p:nvSpPr>
          <p:spPr>
            <a:xfrm>
              <a:off x="4419600" y="6553200"/>
              <a:ext cx="1143000" cy="304801"/>
            </a:xfrm>
            <a:prstGeom prst="rect">
              <a:avLst/>
            </a:prstGeom>
          </p:spPr>
          <p:txBody>
            <a:bodyPr anchor="ctr"/>
            <a:lstStyle>
              <a:lvl1pPr>
                <a:defRPr sz="1000" spc="600">
                  <a:solidFill>
                    <a:schemeClr val="bg1"/>
                  </a:solidFill>
                  <a:latin typeface="Myriad Pro"/>
                  <a:cs typeface="Myriad Pro"/>
                </a:defRPr>
              </a:lvl1pPr>
            </a:lstStyle>
            <a:p>
              <a:pPr defTabSz="457189">
                <a:defRPr/>
              </a:pPr>
              <a:r>
                <a:rPr lang="en-US" dirty="0" smtClean="0">
                  <a:solidFill>
                    <a:prstClr val="white"/>
                  </a:solidFill>
                  <a:latin typeface="Georgia"/>
                  <a:cs typeface="Georgia"/>
                </a:rPr>
                <a:t>DATE</a:t>
              </a:r>
              <a:endParaRPr lang="en-US" dirty="0">
                <a:solidFill>
                  <a:prstClr val="white"/>
                </a:solidFill>
                <a:latin typeface="Georgia"/>
                <a:cs typeface="Georgia"/>
              </a:endParaRPr>
            </a:p>
          </p:txBody>
        </p:sp>
        <p:sp>
          <p:nvSpPr>
            <p:cNvPr id="20" name="Footer Placeholder 2"/>
            <p:cNvSpPr txBox="1">
              <a:spLocks/>
            </p:cNvSpPr>
            <p:nvPr userDrawn="1"/>
          </p:nvSpPr>
          <p:spPr>
            <a:xfrm>
              <a:off x="5410200" y="6553200"/>
              <a:ext cx="3505200" cy="304801"/>
            </a:xfrm>
            <a:prstGeom prst="rect">
              <a:avLst/>
            </a:prstGeom>
          </p:spPr>
          <p:txBody>
            <a:bodyPr anchor="ctr"/>
            <a:lstStyle>
              <a:lvl1pPr>
                <a:defRPr sz="1000" spc="600">
                  <a:solidFill>
                    <a:schemeClr val="bg1"/>
                  </a:solidFill>
                  <a:latin typeface="Myriad Pro"/>
                  <a:cs typeface="Myriad Pro"/>
                </a:defRPr>
              </a:lvl1pPr>
            </a:lstStyle>
            <a:p>
              <a:pPr algn="r" defTabSz="457189">
                <a:defRPr/>
              </a:pPr>
              <a:fld id="{1A5F8DB0-55B4-0340-8C35-5B2202340F07}" type="slidenum">
                <a:rPr lang="en-US" smtClean="0">
                  <a:solidFill>
                    <a:prstClr val="white"/>
                  </a:solidFill>
                  <a:latin typeface="Georgia"/>
                  <a:cs typeface="Georgia"/>
                </a:rPr>
                <a:pPr algn="r" defTabSz="457189">
                  <a:defRPr/>
                </a:pPr>
                <a:t>‹#›</a:t>
              </a:fld>
              <a:endParaRPr lang="en-US" dirty="0">
                <a:solidFill>
                  <a:prstClr val="white"/>
                </a:solidFill>
                <a:latin typeface="Georgia"/>
                <a:cs typeface="Georgia"/>
              </a:endParaRPr>
            </a:p>
          </p:txBody>
        </p:sp>
      </p:grpSp>
      <p:sp>
        <p:nvSpPr>
          <p:cNvPr id="4" name="Text Placeholder 3"/>
          <p:cNvSpPr>
            <a:spLocks noGrp="1"/>
          </p:cNvSpPr>
          <p:nvPr>
            <p:ph type="body" sz="half" idx="2" hasCustomPrompt="1"/>
          </p:nvPr>
        </p:nvSpPr>
        <p:spPr>
          <a:xfrm>
            <a:off x="990600" y="4724400"/>
            <a:ext cx="7086600" cy="1447800"/>
          </a:xfrm>
          <a:prstGeom prst="rect">
            <a:avLst/>
          </a:prstGeom>
          <a:ln>
            <a:solidFill>
              <a:schemeClr val="bg1"/>
            </a:solidFill>
          </a:ln>
        </p:spPr>
        <p:txBody>
          <a:bodyPr/>
          <a:lstStyle>
            <a:lvl1pPr marL="0" marR="0" indent="0" algn="l" defTabSz="457189" rtl="0" eaLnBrk="1" fontAlgn="auto" latinLnBrk="0" hangingPunct="1">
              <a:lnSpc>
                <a:spcPct val="100000"/>
              </a:lnSpc>
              <a:spcBef>
                <a:spcPct val="20000"/>
              </a:spcBef>
              <a:spcAft>
                <a:spcPts val="0"/>
              </a:spcAft>
              <a:buClrTx/>
              <a:buSzTx/>
              <a:buFont typeface="Arial"/>
              <a:buNone/>
              <a:tabLst/>
              <a:defRPr sz="1400">
                <a:solidFill>
                  <a:srgbClr val="7F7F7F"/>
                </a:solidFill>
                <a:latin typeface="Georgia"/>
                <a:cs typeface="Georgia"/>
              </a:defRPr>
            </a:lvl1pPr>
            <a:lvl2pPr marL="457189" indent="0">
              <a:buNone/>
              <a:defRPr sz="1200"/>
            </a:lvl2pPr>
            <a:lvl3pPr marL="914377" indent="0">
              <a:buNone/>
              <a:defRPr sz="1000"/>
            </a:lvl3pPr>
            <a:lvl4pPr marL="1371566" indent="0">
              <a:buNone/>
              <a:defRPr sz="900"/>
            </a:lvl4pPr>
            <a:lvl5pPr marL="1828754" indent="0">
              <a:buNone/>
              <a:defRPr sz="900"/>
            </a:lvl5pPr>
            <a:lvl6pPr marL="2285943" indent="0">
              <a:buNone/>
              <a:defRPr sz="900"/>
            </a:lvl6pPr>
            <a:lvl7pPr marL="2743131" indent="0">
              <a:buNone/>
              <a:defRPr sz="900"/>
            </a:lvl7pPr>
            <a:lvl8pPr marL="3200320" indent="0">
              <a:buNone/>
              <a:defRPr sz="900"/>
            </a:lvl8pPr>
            <a:lvl9pPr marL="3657509" indent="0">
              <a:buNone/>
              <a:defRPr sz="900"/>
            </a:lvl9pPr>
          </a:lstStyle>
          <a:p>
            <a:pPr marL="0" marR="0" lvl="0" indent="0" algn="l" defTabSz="457189" rtl="0" eaLnBrk="1" fontAlgn="auto" latinLnBrk="0" hangingPunct="1">
              <a:lnSpc>
                <a:spcPct val="100000"/>
              </a:lnSpc>
              <a:spcBef>
                <a:spcPct val="20000"/>
              </a:spcBef>
              <a:spcAft>
                <a:spcPts val="0"/>
              </a:spcAft>
              <a:buClrTx/>
              <a:buSzTx/>
              <a:buFont typeface="Arial"/>
              <a:buNone/>
              <a:tabLst/>
              <a:defRPr/>
            </a:pPr>
            <a:r>
              <a:rPr lang="en-US" dirty="0" smtClean="0"/>
              <a:t>This area is proposed as a text box with information set at this approximate size and with this colorization. The size and layout proportions shown are merely recommendations and should be edited to accommodate your specific needs.  This area is proposed as a text box with information set at this approximate size and with this colorization. The size and layout proportions shown are merely recommendations and should be edited to accommodate your specific needs.  This area is proposed as a text box with information set at this</a:t>
            </a:r>
          </a:p>
          <a:p>
            <a:pPr lvl="0"/>
            <a:endParaRPr lang="en-US" dirty="0" smtClean="0"/>
          </a:p>
        </p:txBody>
      </p:sp>
      <p:sp>
        <p:nvSpPr>
          <p:cNvPr id="11" name="Rectangle 10"/>
          <p:cNvSpPr/>
          <p:nvPr userDrawn="1"/>
        </p:nvSpPr>
        <p:spPr>
          <a:xfrm>
            <a:off x="1066800" y="1371600"/>
            <a:ext cx="2286000" cy="2667000"/>
          </a:xfrm>
          <a:prstGeom prst="rect">
            <a:avLst/>
          </a:prstGeom>
          <a:solidFill>
            <a:schemeClr val="bg1">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189">
              <a:defRPr/>
            </a:pPr>
            <a:r>
              <a:rPr lang="en-US" sz="1200" dirty="0">
                <a:solidFill>
                  <a:prstClr val="white"/>
                </a:solidFill>
                <a:latin typeface="Georgia"/>
                <a:cs typeface="Georgia"/>
              </a:rPr>
              <a:t>Click to insert image</a:t>
            </a:r>
            <a:br>
              <a:rPr lang="en-US" sz="1200" dirty="0">
                <a:solidFill>
                  <a:prstClr val="white"/>
                </a:solidFill>
                <a:latin typeface="Georgia"/>
                <a:cs typeface="Georgia"/>
              </a:rPr>
            </a:br>
            <a:r>
              <a:rPr lang="en-US" sz="1200" dirty="0">
                <a:solidFill>
                  <a:prstClr val="white"/>
                </a:solidFill>
                <a:latin typeface="Georgia"/>
                <a:cs typeface="Georgia"/>
              </a:rPr>
              <a:t/>
            </a:r>
            <a:br>
              <a:rPr lang="en-US" sz="1200" dirty="0">
                <a:solidFill>
                  <a:prstClr val="white"/>
                </a:solidFill>
                <a:latin typeface="Georgia"/>
                <a:cs typeface="Georgia"/>
              </a:rPr>
            </a:br>
            <a:r>
              <a:rPr lang="en-US" sz="1200" dirty="0">
                <a:solidFill>
                  <a:prstClr val="white"/>
                </a:solidFill>
                <a:latin typeface="Georgia"/>
                <a:cs typeface="Georgia"/>
              </a:rPr>
              <a:t>REMEMBER </a:t>
            </a:r>
            <a:br>
              <a:rPr lang="en-US" sz="1200" dirty="0">
                <a:solidFill>
                  <a:prstClr val="white"/>
                </a:solidFill>
                <a:latin typeface="Georgia"/>
                <a:cs typeface="Georgia"/>
              </a:rPr>
            </a:br>
            <a:r>
              <a:rPr lang="en-US" sz="1200" dirty="0">
                <a:solidFill>
                  <a:prstClr val="white"/>
                </a:solidFill>
                <a:latin typeface="Georgia"/>
                <a:cs typeface="Georgia"/>
              </a:rPr>
              <a:t>Add alternate text to your image </a:t>
            </a:r>
            <a:br>
              <a:rPr lang="en-US" sz="1200" dirty="0">
                <a:solidFill>
                  <a:prstClr val="white"/>
                </a:solidFill>
                <a:latin typeface="Georgia"/>
                <a:cs typeface="Georgia"/>
              </a:rPr>
            </a:br>
            <a:r>
              <a:rPr lang="en-US" sz="1200" dirty="0">
                <a:solidFill>
                  <a:prstClr val="white"/>
                </a:solidFill>
                <a:latin typeface="Georgia"/>
                <a:cs typeface="Georgia"/>
              </a:rPr>
              <a:t>for 508 accessibility.</a:t>
            </a:r>
            <a:br>
              <a:rPr lang="en-US" sz="1200" dirty="0">
                <a:solidFill>
                  <a:prstClr val="white"/>
                </a:solidFill>
                <a:latin typeface="Georgia"/>
                <a:cs typeface="Georgia"/>
              </a:rPr>
            </a:br>
            <a:r>
              <a:rPr lang="en-US" sz="1200" dirty="0">
                <a:solidFill>
                  <a:prstClr val="white"/>
                </a:solidFill>
                <a:latin typeface="Georgia"/>
                <a:cs typeface="Georgia"/>
              </a:rPr>
              <a:t/>
            </a:r>
            <a:br>
              <a:rPr lang="en-US" sz="1200" dirty="0">
                <a:solidFill>
                  <a:prstClr val="white"/>
                </a:solidFill>
                <a:latin typeface="Georgia"/>
                <a:cs typeface="Georgia"/>
              </a:rPr>
            </a:br>
            <a:r>
              <a:rPr lang="en-US" sz="1200" dirty="0">
                <a:solidFill>
                  <a:prstClr val="white"/>
                </a:solidFill>
                <a:latin typeface="Georgia"/>
                <a:cs typeface="Georgia"/>
              </a:rPr>
              <a:t>For more information on how to do this </a:t>
            </a:r>
            <a:br>
              <a:rPr lang="en-US" sz="1200" dirty="0">
                <a:solidFill>
                  <a:prstClr val="white"/>
                </a:solidFill>
                <a:latin typeface="Georgia"/>
                <a:cs typeface="Georgia"/>
              </a:rPr>
            </a:br>
            <a:r>
              <a:rPr lang="en-US" sz="1200" dirty="0">
                <a:solidFill>
                  <a:prstClr val="white"/>
                </a:solidFill>
                <a:latin typeface="Georgia"/>
                <a:cs typeface="Georgia"/>
              </a:rPr>
              <a:t>please visit: </a:t>
            </a:r>
            <a:r>
              <a:rPr lang="en-US" sz="1200" dirty="0">
                <a:solidFill>
                  <a:prstClr val="white"/>
                </a:solidFill>
                <a:latin typeface="Georgia"/>
                <a:cs typeface="Georgia"/>
                <a:hlinkClick r:id="rId3"/>
              </a:rPr>
              <a:t>http://www.section508.va.gov/support/tutorials/powerpoint/index.asp</a:t>
            </a:r>
            <a:endParaRPr lang="en-US" sz="1200" dirty="0">
              <a:solidFill>
                <a:prstClr val="white"/>
              </a:solidFill>
              <a:latin typeface="Georgia"/>
              <a:cs typeface="Georgia"/>
            </a:endParaRPr>
          </a:p>
        </p:txBody>
      </p:sp>
      <p:sp>
        <p:nvSpPr>
          <p:cNvPr id="8" name="Rectangle 7"/>
          <p:cNvSpPr/>
          <p:nvPr userDrawn="1"/>
        </p:nvSpPr>
        <p:spPr>
          <a:xfrm>
            <a:off x="3429000" y="1371600"/>
            <a:ext cx="2286000" cy="2667000"/>
          </a:xfrm>
          <a:prstGeom prst="rect">
            <a:avLst/>
          </a:prstGeom>
          <a:solidFill>
            <a:schemeClr val="bg1">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189">
              <a:defRPr/>
            </a:pPr>
            <a:r>
              <a:rPr lang="en-US" sz="1200" dirty="0">
                <a:solidFill>
                  <a:prstClr val="white"/>
                </a:solidFill>
                <a:latin typeface="Georgia"/>
                <a:cs typeface="Georgia"/>
              </a:rPr>
              <a:t>Click to insert image</a:t>
            </a:r>
            <a:br>
              <a:rPr lang="en-US" sz="1200" dirty="0">
                <a:solidFill>
                  <a:prstClr val="white"/>
                </a:solidFill>
                <a:latin typeface="Georgia"/>
                <a:cs typeface="Georgia"/>
              </a:rPr>
            </a:br>
            <a:r>
              <a:rPr lang="en-US" sz="1200" dirty="0">
                <a:solidFill>
                  <a:prstClr val="white"/>
                </a:solidFill>
                <a:latin typeface="Georgia"/>
                <a:cs typeface="Georgia"/>
              </a:rPr>
              <a:t/>
            </a:r>
            <a:br>
              <a:rPr lang="en-US" sz="1200" dirty="0">
                <a:solidFill>
                  <a:prstClr val="white"/>
                </a:solidFill>
                <a:latin typeface="Georgia"/>
                <a:cs typeface="Georgia"/>
              </a:rPr>
            </a:br>
            <a:r>
              <a:rPr lang="en-US" sz="1200" dirty="0">
                <a:solidFill>
                  <a:prstClr val="white"/>
                </a:solidFill>
                <a:latin typeface="Georgia"/>
                <a:cs typeface="Georgia"/>
              </a:rPr>
              <a:t>REMEMBER </a:t>
            </a:r>
            <a:br>
              <a:rPr lang="en-US" sz="1200" dirty="0">
                <a:solidFill>
                  <a:prstClr val="white"/>
                </a:solidFill>
                <a:latin typeface="Georgia"/>
                <a:cs typeface="Georgia"/>
              </a:rPr>
            </a:br>
            <a:r>
              <a:rPr lang="en-US" sz="1200" dirty="0">
                <a:solidFill>
                  <a:prstClr val="white"/>
                </a:solidFill>
                <a:latin typeface="Georgia"/>
                <a:cs typeface="Georgia"/>
              </a:rPr>
              <a:t>Add alternate text to your image </a:t>
            </a:r>
            <a:br>
              <a:rPr lang="en-US" sz="1200" dirty="0">
                <a:solidFill>
                  <a:prstClr val="white"/>
                </a:solidFill>
                <a:latin typeface="Georgia"/>
                <a:cs typeface="Georgia"/>
              </a:rPr>
            </a:br>
            <a:r>
              <a:rPr lang="en-US" sz="1200" dirty="0">
                <a:solidFill>
                  <a:prstClr val="white"/>
                </a:solidFill>
                <a:latin typeface="Georgia"/>
                <a:cs typeface="Georgia"/>
              </a:rPr>
              <a:t>for 508 accessibility.</a:t>
            </a:r>
            <a:br>
              <a:rPr lang="en-US" sz="1200" dirty="0">
                <a:solidFill>
                  <a:prstClr val="white"/>
                </a:solidFill>
                <a:latin typeface="Georgia"/>
                <a:cs typeface="Georgia"/>
              </a:rPr>
            </a:br>
            <a:r>
              <a:rPr lang="en-US" sz="1200" dirty="0">
                <a:solidFill>
                  <a:prstClr val="white"/>
                </a:solidFill>
                <a:latin typeface="Georgia"/>
                <a:cs typeface="Georgia"/>
              </a:rPr>
              <a:t/>
            </a:r>
            <a:br>
              <a:rPr lang="en-US" sz="1200" dirty="0">
                <a:solidFill>
                  <a:prstClr val="white"/>
                </a:solidFill>
                <a:latin typeface="Georgia"/>
                <a:cs typeface="Georgia"/>
              </a:rPr>
            </a:br>
            <a:r>
              <a:rPr lang="en-US" sz="1200" dirty="0">
                <a:solidFill>
                  <a:prstClr val="white"/>
                </a:solidFill>
                <a:latin typeface="Georgia"/>
                <a:cs typeface="Georgia"/>
              </a:rPr>
              <a:t>For more information on how to do this </a:t>
            </a:r>
            <a:br>
              <a:rPr lang="en-US" sz="1200" dirty="0">
                <a:solidFill>
                  <a:prstClr val="white"/>
                </a:solidFill>
                <a:latin typeface="Georgia"/>
                <a:cs typeface="Georgia"/>
              </a:rPr>
            </a:br>
            <a:r>
              <a:rPr lang="en-US" sz="1200" dirty="0">
                <a:solidFill>
                  <a:prstClr val="white"/>
                </a:solidFill>
                <a:latin typeface="Georgia"/>
                <a:cs typeface="Georgia"/>
              </a:rPr>
              <a:t>please visit: </a:t>
            </a:r>
            <a:r>
              <a:rPr lang="en-US" sz="1200" dirty="0">
                <a:solidFill>
                  <a:prstClr val="white"/>
                </a:solidFill>
                <a:latin typeface="Georgia"/>
                <a:cs typeface="Georgia"/>
                <a:hlinkClick r:id="rId3"/>
              </a:rPr>
              <a:t>http://www.section508.va.gov/support/tutorials/powerpoint/index.asp</a:t>
            </a:r>
            <a:endParaRPr lang="en-US" sz="1200" dirty="0">
              <a:solidFill>
                <a:prstClr val="white"/>
              </a:solidFill>
              <a:latin typeface="Georgia"/>
              <a:cs typeface="Georgia"/>
            </a:endParaRPr>
          </a:p>
        </p:txBody>
      </p:sp>
      <p:sp>
        <p:nvSpPr>
          <p:cNvPr id="9" name="Rectangle 8"/>
          <p:cNvSpPr/>
          <p:nvPr userDrawn="1"/>
        </p:nvSpPr>
        <p:spPr>
          <a:xfrm>
            <a:off x="5791200" y="1371600"/>
            <a:ext cx="2286000" cy="2667000"/>
          </a:xfrm>
          <a:prstGeom prst="rect">
            <a:avLst/>
          </a:prstGeom>
          <a:solidFill>
            <a:schemeClr val="bg1">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189">
              <a:defRPr/>
            </a:pPr>
            <a:r>
              <a:rPr lang="en-US" sz="1200" dirty="0">
                <a:solidFill>
                  <a:prstClr val="white"/>
                </a:solidFill>
                <a:latin typeface="Georgia"/>
                <a:cs typeface="Georgia"/>
              </a:rPr>
              <a:t>Click to insert image</a:t>
            </a:r>
            <a:br>
              <a:rPr lang="en-US" sz="1200" dirty="0">
                <a:solidFill>
                  <a:prstClr val="white"/>
                </a:solidFill>
                <a:latin typeface="Georgia"/>
                <a:cs typeface="Georgia"/>
              </a:rPr>
            </a:br>
            <a:r>
              <a:rPr lang="en-US" sz="1200" dirty="0">
                <a:solidFill>
                  <a:prstClr val="white"/>
                </a:solidFill>
                <a:latin typeface="Georgia"/>
                <a:cs typeface="Georgia"/>
              </a:rPr>
              <a:t/>
            </a:r>
            <a:br>
              <a:rPr lang="en-US" sz="1200" dirty="0">
                <a:solidFill>
                  <a:prstClr val="white"/>
                </a:solidFill>
                <a:latin typeface="Georgia"/>
                <a:cs typeface="Georgia"/>
              </a:rPr>
            </a:br>
            <a:r>
              <a:rPr lang="en-US" sz="1200" dirty="0">
                <a:solidFill>
                  <a:prstClr val="white"/>
                </a:solidFill>
                <a:latin typeface="Georgia"/>
                <a:cs typeface="Georgia"/>
              </a:rPr>
              <a:t>REMEMBER </a:t>
            </a:r>
            <a:br>
              <a:rPr lang="en-US" sz="1200" dirty="0">
                <a:solidFill>
                  <a:prstClr val="white"/>
                </a:solidFill>
                <a:latin typeface="Georgia"/>
                <a:cs typeface="Georgia"/>
              </a:rPr>
            </a:br>
            <a:r>
              <a:rPr lang="en-US" sz="1200" dirty="0">
                <a:solidFill>
                  <a:prstClr val="white"/>
                </a:solidFill>
                <a:latin typeface="Georgia"/>
                <a:cs typeface="Georgia"/>
              </a:rPr>
              <a:t>Add alternate text to your image </a:t>
            </a:r>
            <a:br>
              <a:rPr lang="en-US" sz="1200" dirty="0">
                <a:solidFill>
                  <a:prstClr val="white"/>
                </a:solidFill>
                <a:latin typeface="Georgia"/>
                <a:cs typeface="Georgia"/>
              </a:rPr>
            </a:br>
            <a:r>
              <a:rPr lang="en-US" sz="1200" dirty="0">
                <a:solidFill>
                  <a:prstClr val="white"/>
                </a:solidFill>
                <a:latin typeface="Georgia"/>
                <a:cs typeface="Georgia"/>
              </a:rPr>
              <a:t>for 508 accessibility.</a:t>
            </a:r>
            <a:br>
              <a:rPr lang="en-US" sz="1200" dirty="0">
                <a:solidFill>
                  <a:prstClr val="white"/>
                </a:solidFill>
                <a:latin typeface="Georgia"/>
                <a:cs typeface="Georgia"/>
              </a:rPr>
            </a:br>
            <a:r>
              <a:rPr lang="en-US" sz="1200" dirty="0">
                <a:solidFill>
                  <a:prstClr val="white"/>
                </a:solidFill>
                <a:latin typeface="Georgia"/>
                <a:cs typeface="Georgia"/>
              </a:rPr>
              <a:t/>
            </a:r>
            <a:br>
              <a:rPr lang="en-US" sz="1200" dirty="0">
                <a:solidFill>
                  <a:prstClr val="white"/>
                </a:solidFill>
                <a:latin typeface="Georgia"/>
                <a:cs typeface="Georgia"/>
              </a:rPr>
            </a:br>
            <a:r>
              <a:rPr lang="en-US" sz="1200" dirty="0">
                <a:solidFill>
                  <a:prstClr val="white"/>
                </a:solidFill>
                <a:latin typeface="Georgia"/>
                <a:cs typeface="Georgia"/>
              </a:rPr>
              <a:t>For more information on how to do this </a:t>
            </a:r>
            <a:br>
              <a:rPr lang="en-US" sz="1200" dirty="0">
                <a:solidFill>
                  <a:prstClr val="white"/>
                </a:solidFill>
                <a:latin typeface="Georgia"/>
                <a:cs typeface="Georgia"/>
              </a:rPr>
            </a:br>
            <a:r>
              <a:rPr lang="en-US" sz="1200" dirty="0">
                <a:solidFill>
                  <a:prstClr val="white"/>
                </a:solidFill>
                <a:latin typeface="Georgia"/>
                <a:cs typeface="Georgia"/>
              </a:rPr>
              <a:t>please visit: </a:t>
            </a:r>
            <a:r>
              <a:rPr lang="en-US" sz="1200" dirty="0">
                <a:solidFill>
                  <a:prstClr val="white"/>
                </a:solidFill>
                <a:latin typeface="Georgia"/>
                <a:cs typeface="Georgia"/>
                <a:hlinkClick r:id="rId3"/>
              </a:rPr>
              <a:t>http://www.section508.va.gov/support/tutorials/powerpoint/index.asp</a:t>
            </a:r>
            <a:endParaRPr lang="en-US" sz="1200" dirty="0">
              <a:solidFill>
                <a:prstClr val="white"/>
              </a:solidFill>
              <a:latin typeface="Georgia"/>
              <a:cs typeface="Georgia"/>
            </a:endParaRPr>
          </a:p>
        </p:txBody>
      </p:sp>
      <p:sp>
        <p:nvSpPr>
          <p:cNvPr id="2" name="Title 1"/>
          <p:cNvSpPr>
            <a:spLocks noGrp="1"/>
          </p:cNvSpPr>
          <p:nvPr>
            <p:ph type="title"/>
          </p:nvPr>
        </p:nvSpPr>
        <p:spPr>
          <a:xfrm>
            <a:off x="990600" y="4267200"/>
            <a:ext cx="4419600" cy="457200"/>
          </a:xfrm>
          <a:prstGeom prst="rect">
            <a:avLst/>
          </a:prstGeom>
          <a:ln>
            <a:solidFill>
              <a:schemeClr val="bg1"/>
            </a:solidFill>
          </a:ln>
        </p:spPr>
        <p:txBody>
          <a:bodyPr anchor="t"/>
          <a:lstStyle>
            <a:lvl1pPr algn="l">
              <a:defRPr sz="2000" b="1">
                <a:solidFill>
                  <a:srgbClr val="7F7F7F"/>
                </a:solidFill>
                <a:latin typeface="Georgia"/>
                <a:cs typeface="Georgia"/>
              </a:defRPr>
            </a:lvl1pPr>
          </a:lstStyle>
          <a:p>
            <a:r>
              <a:rPr lang="en-US" dirty="0" smtClean="0"/>
              <a:t>Click to edit Master title style</a:t>
            </a:r>
            <a:endParaRPr lang="en-US" dirty="0"/>
          </a:p>
        </p:txBody>
      </p:sp>
      <p:sp>
        <p:nvSpPr>
          <p:cNvPr id="18" name="TextBox 17"/>
          <p:cNvSpPr txBox="1"/>
          <p:nvPr userDrawn="1"/>
        </p:nvSpPr>
        <p:spPr>
          <a:xfrm>
            <a:off x="914400" y="317212"/>
            <a:ext cx="6705600" cy="292388"/>
          </a:xfrm>
          <a:prstGeom prst="rect">
            <a:avLst/>
          </a:prstGeom>
          <a:noFill/>
        </p:spPr>
        <p:txBody>
          <a:bodyPr wrap="square" rtlCol="0">
            <a:spAutoFit/>
          </a:bodyPr>
          <a:lstStyle/>
          <a:p>
            <a:r>
              <a:rPr lang="en-US" sz="1300" cap="all" dirty="0" smtClean="0">
                <a:solidFill>
                  <a:prstClr val="white"/>
                </a:solidFill>
                <a:latin typeface="Georgia"/>
                <a:cs typeface="Georgia"/>
              </a:rPr>
              <a:t>CLICK HERE TO EDIT DOCUMENT TITLE HEADER INFORMATION</a:t>
            </a:r>
            <a:endParaRPr lang="en-US" sz="1300" cap="all" dirty="0">
              <a:solidFill>
                <a:prstClr val="white"/>
              </a:solidFill>
              <a:latin typeface="Georgia"/>
              <a:cs typeface="Georgia"/>
            </a:endParaRPr>
          </a:p>
        </p:txBody>
      </p:sp>
    </p:spTree>
    <p:extLst>
      <p:ext uri="{BB962C8B-B14F-4D97-AF65-F5344CB8AC3E}">
        <p14:creationId xmlns:p14="http://schemas.microsoft.com/office/powerpoint/2010/main" val="11700481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Section Header">
    <p:spTree>
      <p:nvGrpSpPr>
        <p:cNvPr id="1" name=""/>
        <p:cNvGrpSpPr/>
        <p:nvPr/>
      </p:nvGrpSpPr>
      <p:grpSpPr>
        <a:xfrm>
          <a:off x="0" y="0"/>
          <a:ext cx="0" cy="0"/>
          <a:chOff x="0" y="0"/>
          <a:chExt cx="0" cy="0"/>
        </a:xfrm>
      </p:grpSpPr>
      <p:pic>
        <p:nvPicPr>
          <p:cNvPr id="2" name="Picture 1" title="I CARE LOGO"/>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241891" y="152408"/>
            <a:ext cx="648010" cy="495963"/>
          </a:xfrm>
          <a:prstGeom prst="rect">
            <a:avLst/>
          </a:prstGeom>
        </p:spPr>
      </p:pic>
      <p:grpSp>
        <p:nvGrpSpPr>
          <p:cNvPr id="14" name="Group 13"/>
          <p:cNvGrpSpPr/>
          <p:nvPr userDrawn="1"/>
        </p:nvGrpSpPr>
        <p:grpSpPr>
          <a:xfrm>
            <a:off x="381000" y="6553208"/>
            <a:ext cx="8534400" cy="304801"/>
            <a:chOff x="381000" y="6553200"/>
            <a:chExt cx="8534400" cy="304801"/>
          </a:xfrm>
        </p:grpSpPr>
        <p:sp>
          <p:nvSpPr>
            <p:cNvPr id="15" name="Footer Placeholder 2"/>
            <p:cNvSpPr txBox="1">
              <a:spLocks/>
            </p:cNvSpPr>
            <p:nvPr userDrawn="1"/>
          </p:nvSpPr>
          <p:spPr>
            <a:xfrm>
              <a:off x="2286000" y="6553200"/>
              <a:ext cx="3505200" cy="304801"/>
            </a:xfrm>
            <a:prstGeom prst="rect">
              <a:avLst/>
            </a:prstGeom>
          </p:spPr>
          <p:txBody>
            <a:bodyPr anchor="ctr"/>
            <a:lstStyle>
              <a:lvl1pPr>
                <a:defRPr sz="1000" spc="600">
                  <a:solidFill>
                    <a:schemeClr val="bg1"/>
                  </a:solidFill>
                  <a:latin typeface="Myriad Pro"/>
                  <a:cs typeface="Myriad Pro"/>
                </a:defRPr>
              </a:lvl1pPr>
            </a:lstStyle>
            <a:p>
              <a:pPr marL="0" marR="0" lvl="0" indent="0" algn="l" defTabSz="457189"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600" normalizeH="0" baseline="0" noProof="0" dirty="0" smtClean="0">
                  <a:ln>
                    <a:noFill/>
                  </a:ln>
                  <a:solidFill>
                    <a:schemeClr val="bg1"/>
                  </a:solidFill>
                  <a:effectLst/>
                  <a:uLnTx/>
                  <a:uFillTx/>
                  <a:latin typeface="Georgia"/>
                  <a:ea typeface="+mn-ea"/>
                  <a:cs typeface="Georgia"/>
                </a:rPr>
                <a:t>FOOTER</a:t>
              </a:r>
              <a:endParaRPr kumimoji="0" lang="en-US" sz="1000" b="0" i="0" u="none" strike="noStrike" kern="1200" cap="none" spc="600" normalizeH="0" baseline="0" noProof="0" dirty="0">
                <a:ln>
                  <a:noFill/>
                </a:ln>
                <a:solidFill>
                  <a:schemeClr val="bg1"/>
                </a:solidFill>
                <a:effectLst/>
                <a:uLnTx/>
                <a:uFillTx/>
                <a:latin typeface="Georgia"/>
                <a:ea typeface="+mn-ea"/>
                <a:cs typeface="Georgia"/>
              </a:endParaRPr>
            </a:p>
          </p:txBody>
        </p:sp>
        <p:sp>
          <p:nvSpPr>
            <p:cNvPr id="16" name="Footer Placeholder 2"/>
            <p:cNvSpPr txBox="1">
              <a:spLocks/>
            </p:cNvSpPr>
            <p:nvPr userDrawn="1"/>
          </p:nvSpPr>
          <p:spPr>
            <a:xfrm>
              <a:off x="381000" y="6553200"/>
              <a:ext cx="1143000" cy="304801"/>
            </a:xfrm>
            <a:prstGeom prst="rect">
              <a:avLst/>
            </a:prstGeom>
          </p:spPr>
          <p:txBody>
            <a:bodyPr anchor="ctr"/>
            <a:lstStyle>
              <a:lvl1pPr>
                <a:defRPr sz="1000" spc="600">
                  <a:solidFill>
                    <a:schemeClr val="bg1"/>
                  </a:solidFill>
                  <a:latin typeface="Myriad Pro"/>
                  <a:cs typeface="Myriad Pro"/>
                </a:defRPr>
              </a:lvl1pPr>
            </a:lstStyle>
            <a:p>
              <a:pPr marL="0" marR="0" lvl="0" indent="0" algn="l" defTabSz="457189"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600" normalizeH="0" baseline="0" noProof="0" dirty="0" smtClean="0">
                  <a:ln>
                    <a:noFill/>
                  </a:ln>
                  <a:solidFill>
                    <a:schemeClr val="bg1"/>
                  </a:solidFill>
                  <a:effectLst/>
                  <a:uLnTx/>
                  <a:uFillTx/>
                  <a:latin typeface="Georgia"/>
                  <a:ea typeface="+mn-ea"/>
                  <a:cs typeface="Georgia"/>
                </a:rPr>
                <a:t>DATE</a:t>
              </a:r>
              <a:endParaRPr kumimoji="0" lang="en-US" sz="1000" b="0" i="0" u="none" strike="noStrike" kern="1200" cap="none" spc="600" normalizeH="0" baseline="0" noProof="0" dirty="0">
                <a:ln>
                  <a:noFill/>
                </a:ln>
                <a:solidFill>
                  <a:schemeClr val="bg1"/>
                </a:solidFill>
                <a:effectLst/>
                <a:uLnTx/>
                <a:uFillTx/>
                <a:latin typeface="Georgia"/>
                <a:ea typeface="+mn-ea"/>
                <a:cs typeface="Georgia"/>
              </a:endParaRPr>
            </a:p>
          </p:txBody>
        </p:sp>
        <p:sp>
          <p:nvSpPr>
            <p:cNvPr id="17" name="Footer Placeholder 2"/>
            <p:cNvSpPr txBox="1">
              <a:spLocks/>
            </p:cNvSpPr>
            <p:nvPr userDrawn="1"/>
          </p:nvSpPr>
          <p:spPr>
            <a:xfrm>
              <a:off x="5410200" y="6553200"/>
              <a:ext cx="3505200" cy="304801"/>
            </a:xfrm>
            <a:prstGeom prst="rect">
              <a:avLst/>
            </a:prstGeom>
          </p:spPr>
          <p:txBody>
            <a:bodyPr anchor="ctr"/>
            <a:lstStyle>
              <a:lvl1pPr>
                <a:defRPr sz="1000" spc="600">
                  <a:solidFill>
                    <a:schemeClr val="bg1"/>
                  </a:solidFill>
                  <a:latin typeface="Myriad Pro"/>
                  <a:cs typeface="Myriad Pro"/>
                </a:defRPr>
              </a:lvl1pPr>
            </a:lstStyle>
            <a:p>
              <a:pPr marL="0" marR="0" lvl="0" indent="0" algn="r" defTabSz="457189" rtl="0" eaLnBrk="1" fontAlgn="auto" latinLnBrk="0" hangingPunct="1">
                <a:lnSpc>
                  <a:spcPct val="100000"/>
                </a:lnSpc>
                <a:spcBef>
                  <a:spcPts val="0"/>
                </a:spcBef>
                <a:spcAft>
                  <a:spcPts val="0"/>
                </a:spcAft>
                <a:buClrTx/>
                <a:buSzTx/>
                <a:buFontTx/>
                <a:buNone/>
                <a:tabLst/>
                <a:defRPr/>
              </a:pPr>
              <a:fld id="{1A5F8DB0-55B4-0340-8C35-5B2202340F07}" type="slidenum">
                <a:rPr lang="en-US" sz="1000" smtClean="0">
                  <a:latin typeface="Georgia"/>
                  <a:cs typeface="Georgia"/>
                </a:rPr>
                <a:pPr marL="0" marR="0" lvl="0" indent="0" algn="r" defTabSz="457189" rtl="0" eaLnBrk="1" fontAlgn="auto" latinLnBrk="0" hangingPunct="1">
                  <a:lnSpc>
                    <a:spcPct val="100000"/>
                  </a:lnSpc>
                  <a:spcBef>
                    <a:spcPts val="0"/>
                  </a:spcBef>
                  <a:spcAft>
                    <a:spcPts val="0"/>
                  </a:spcAft>
                  <a:buClrTx/>
                  <a:buSzTx/>
                  <a:buFontTx/>
                  <a:buNone/>
                  <a:tabLst/>
                  <a:defRPr/>
                </a:pPr>
                <a:t>‹#›</a:t>
              </a:fld>
              <a:endParaRPr kumimoji="0" lang="en-US" sz="1000" b="0" i="0" u="none" strike="noStrike" kern="1200" cap="none" spc="600" normalizeH="0" baseline="0" noProof="0" dirty="0">
                <a:ln>
                  <a:noFill/>
                </a:ln>
                <a:solidFill>
                  <a:schemeClr val="bg1"/>
                </a:solidFill>
                <a:effectLst/>
                <a:uLnTx/>
                <a:uFillTx/>
                <a:latin typeface="Georgia"/>
                <a:ea typeface="+mn-ea"/>
                <a:cs typeface="Georgia"/>
              </a:endParaRPr>
            </a:p>
          </p:txBody>
        </p:sp>
      </p:grpSp>
      <p:sp>
        <p:nvSpPr>
          <p:cNvPr id="7" name="Title 1"/>
          <p:cNvSpPr>
            <a:spLocks noGrp="1"/>
          </p:cNvSpPr>
          <p:nvPr>
            <p:ph type="title" hasCustomPrompt="1"/>
          </p:nvPr>
        </p:nvSpPr>
        <p:spPr>
          <a:xfrm>
            <a:off x="1219200" y="2743200"/>
            <a:ext cx="6705600" cy="1143000"/>
          </a:xfrm>
          <a:prstGeom prst="rect">
            <a:avLst/>
          </a:prstGeom>
          <a:solidFill>
            <a:schemeClr val="bg1"/>
          </a:solidFill>
          <a:ln w="0">
            <a:solidFill>
              <a:srgbClr val="FFFFFF"/>
            </a:solidFill>
          </a:ln>
        </p:spPr>
        <p:txBody>
          <a:bodyPr>
            <a:normAutofit/>
          </a:bodyPr>
          <a:lstStyle>
            <a:lvl1pPr algn="ctr">
              <a:defRPr sz="2400" b="1" i="0" cap="all" baseline="0">
                <a:solidFill>
                  <a:schemeClr val="bg1">
                    <a:lumMod val="65000"/>
                  </a:schemeClr>
                </a:solidFill>
                <a:latin typeface="Georgia"/>
                <a:cs typeface="Georgia"/>
              </a:defRPr>
            </a:lvl1pPr>
          </a:lstStyle>
          <a:p>
            <a:r>
              <a:rPr lang="en-US" dirty="0" smtClean="0"/>
              <a:t>Click to edit Secondary</a:t>
            </a:r>
            <a:br>
              <a:rPr lang="en-US" dirty="0" smtClean="0"/>
            </a:br>
            <a:r>
              <a:rPr lang="en-US" dirty="0" smtClean="0"/>
              <a:t>Title Page</a:t>
            </a:r>
            <a:endParaRPr lang="en-US" dirty="0"/>
          </a:p>
        </p:txBody>
      </p:sp>
      <p:sp>
        <p:nvSpPr>
          <p:cNvPr id="11" name="TextBox 10"/>
          <p:cNvSpPr txBox="1"/>
          <p:nvPr userDrawn="1"/>
        </p:nvSpPr>
        <p:spPr>
          <a:xfrm>
            <a:off x="914400" y="317212"/>
            <a:ext cx="6705600" cy="292388"/>
          </a:xfrm>
          <a:prstGeom prst="rect">
            <a:avLst/>
          </a:prstGeom>
          <a:noFill/>
        </p:spPr>
        <p:txBody>
          <a:bodyPr wrap="square" rtlCol="0">
            <a:spAutoFit/>
          </a:bodyPr>
          <a:lstStyle/>
          <a:p>
            <a:r>
              <a:rPr lang="en-US" sz="1300" kern="1200" cap="all" dirty="0" smtClean="0">
                <a:solidFill>
                  <a:schemeClr val="bg1"/>
                </a:solidFill>
                <a:latin typeface="Georgia"/>
                <a:ea typeface="+mn-ea"/>
                <a:cs typeface="Georgia"/>
              </a:rPr>
              <a:t>CLICK HERE TO EDIT</a:t>
            </a:r>
            <a:r>
              <a:rPr lang="en-US" sz="1300" kern="1200" cap="all" baseline="0" dirty="0" smtClean="0">
                <a:solidFill>
                  <a:schemeClr val="bg1"/>
                </a:solidFill>
                <a:latin typeface="Georgia"/>
                <a:ea typeface="+mn-ea"/>
                <a:cs typeface="Georgia"/>
              </a:rPr>
              <a:t> DOCUMENT TITLE HEADER INFORMATION</a:t>
            </a:r>
            <a:endParaRPr lang="en-US" sz="1300" cap="all" dirty="0">
              <a:solidFill>
                <a:schemeClr val="bg1"/>
              </a:solidFill>
              <a:latin typeface="Georgia"/>
              <a:cs typeface="Georgia"/>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Title and Content">
    <p:spTree>
      <p:nvGrpSpPr>
        <p:cNvPr id="1" name=""/>
        <p:cNvGrpSpPr/>
        <p:nvPr/>
      </p:nvGrpSpPr>
      <p:grpSpPr>
        <a:xfrm>
          <a:off x="0" y="0"/>
          <a:ext cx="0" cy="0"/>
          <a:chOff x="0" y="0"/>
          <a:chExt cx="0" cy="0"/>
        </a:xfrm>
      </p:grpSpPr>
      <p:pic>
        <p:nvPicPr>
          <p:cNvPr id="8" name="Picture 7" title="I CARE LOGO"/>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241891" y="152408"/>
            <a:ext cx="648010" cy="495963"/>
          </a:xfrm>
          <a:prstGeom prst="rect">
            <a:avLst/>
          </a:prstGeom>
        </p:spPr>
      </p:pic>
      <p:grpSp>
        <p:nvGrpSpPr>
          <p:cNvPr id="15" name="Group 14"/>
          <p:cNvGrpSpPr/>
          <p:nvPr userDrawn="1"/>
        </p:nvGrpSpPr>
        <p:grpSpPr>
          <a:xfrm>
            <a:off x="152400" y="6553208"/>
            <a:ext cx="8763000" cy="304801"/>
            <a:chOff x="152400" y="6553200"/>
            <a:chExt cx="8763000" cy="304801"/>
          </a:xfrm>
        </p:grpSpPr>
        <p:sp>
          <p:nvSpPr>
            <p:cNvPr id="16" name="Footer Placeholder 2"/>
            <p:cNvSpPr txBox="1">
              <a:spLocks/>
            </p:cNvSpPr>
            <p:nvPr userDrawn="1"/>
          </p:nvSpPr>
          <p:spPr>
            <a:xfrm>
              <a:off x="152400" y="6553200"/>
              <a:ext cx="3505200" cy="304801"/>
            </a:xfrm>
            <a:prstGeom prst="rect">
              <a:avLst/>
            </a:prstGeom>
          </p:spPr>
          <p:txBody>
            <a:bodyPr anchor="ctr"/>
            <a:lstStyle>
              <a:lvl1pPr>
                <a:defRPr sz="1000" spc="600">
                  <a:solidFill>
                    <a:schemeClr val="bg1"/>
                  </a:solidFill>
                  <a:latin typeface="Myriad Pro"/>
                  <a:cs typeface="Myriad Pro"/>
                </a:defRPr>
              </a:lvl1pPr>
            </a:lstStyle>
            <a:p>
              <a:pPr marL="0" marR="0" lvl="0" indent="0" algn="l" defTabSz="457189"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600" normalizeH="0" baseline="0" noProof="0" dirty="0" smtClean="0">
                  <a:ln>
                    <a:noFill/>
                  </a:ln>
                  <a:solidFill>
                    <a:schemeClr val="bg1"/>
                  </a:solidFill>
                  <a:effectLst/>
                  <a:uLnTx/>
                  <a:uFillTx/>
                  <a:latin typeface="Georgia"/>
                  <a:ea typeface="+mn-ea"/>
                  <a:cs typeface="Georgia"/>
                </a:rPr>
                <a:t>U.S. Department of Veterans Affairs</a:t>
              </a:r>
              <a:endParaRPr kumimoji="0" lang="en-US" sz="1000" b="0" i="0" u="none" strike="noStrike" kern="1200" cap="none" spc="600" normalizeH="0" baseline="0" noProof="0" dirty="0">
                <a:ln>
                  <a:noFill/>
                </a:ln>
                <a:solidFill>
                  <a:schemeClr val="bg1"/>
                </a:solidFill>
                <a:effectLst/>
                <a:uLnTx/>
                <a:uFillTx/>
                <a:latin typeface="Georgia"/>
                <a:ea typeface="+mn-ea"/>
                <a:cs typeface="Georgia"/>
              </a:endParaRPr>
            </a:p>
          </p:txBody>
        </p:sp>
        <p:sp>
          <p:nvSpPr>
            <p:cNvPr id="17" name="Footer Placeholder 2"/>
            <p:cNvSpPr txBox="1">
              <a:spLocks/>
            </p:cNvSpPr>
            <p:nvPr userDrawn="1"/>
          </p:nvSpPr>
          <p:spPr>
            <a:xfrm>
              <a:off x="4419600" y="6553200"/>
              <a:ext cx="1143000" cy="304801"/>
            </a:xfrm>
            <a:prstGeom prst="rect">
              <a:avLst/>
            </a:prstGeom>
          </p:spPr>
          <p:txBody>
            <a:bodyPr anchor="ctr"/>
            <a:lstStyle>
              <a:lvl1pPr>
                <a:defRPr sz="1000" spc="600">
                  <a:solidFill>
                    <a:schemeClr val="bg1"/>
                  </a:solidFill>
                  <a:latin typeface="Myriad Pro"/>
                  <a:cs typeface="Myriad Pro"/>
                </a:defRPr>
              </a:lvl1pPr>
            </a:lstStyle>
            <a:p>
              <a:pPr marL="0" marR="0" lvl="0" indent="0" algn="l" defTabSz="457189"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600" normalizeH="0" baseline="0" noProof="0" dirty="0" smtClean="0">
                  <a:ln>
                    <a:noFill/>
                  </a:ln>
                  <a:solidFill>
                    <a:schemeClr val="bg1"/>
                  </a:solidFill>
                  <a:effectLst/>
                  <a:uLnTx/>
                  <a:uFillTx/>
                  <a:latin typeface="Georgia"/>
                  <a:ea typeface="+mn-ea"/>
                  <a:cs typeface="Georgia"/>
                </a:rPr>
                <a:t>DATE</a:t>
              </a:r>
              <a:endParaRPr kumimoji="0" lang="en-US" sz="1000" b="0" i="0" u="none" strike="noStrike" kern="1200" cap="none" spc="600" normalizeH="0" baseline="0" noProof="0" dirty="0">
                <a:ln>
                  <a:noFill/>
                </a:ln>
                <a:solidFill>
                  <a:schemeClr val="bg1"/>
                </a:solidFill>
                <a:effectLst/>
                <a:uLnTx/>
                <a:uFillTx/>
                <a:latin typeface="Georgia"/>
                <a:ea typeface="+mn-ea"/>
                <a:cs typeface="Georgia"/>
              </a:endParaRPr>
            </a:p>
          </p:txBody>
        </p:sp>
        <p:sp>
          <p:nvSpPr>
            <p:cNvPr id="18" name="Footer Placeholder 2"/>
            <p:cNvSpPr txBox="1">
              <a:spLocks/>
            </p:cNvSpPr>
            <p:nvPr userDrawn="1"/>
          </p:nvSpPr>
          <p:spPr>
            <a:xfrm>
              <a:off x="5410200" y="6553200"/>
              <a:ext cx="3505200" cy="304801"/>
            </a:xfrm>
            <a:prstGeom prst="rect">
              <a:avLst/>
            </a:prstGeom>
          </p:spPr>
          <p:txBody>
            <a:bodyPr anchor="ctr"/>
            <a:lstStyle>
              <a:lvl1pPr>
                <a:defRPr sz="1000" spc="600">
                  <a:solidFill>
                    <a:schemeClr val="bg1"/>
                  </a:solidFill>
                  <a:latin typeface="Myriad Pro"/>
                  <a:cs typeface="Myriad Pro"/>
                </a:defRPr>
              </a:lvl1pPr>
            </a:lstStyle>
            <a:p>
              <a:pPr marL="0" marR="0" lvl="0" indent="0" algn="r" defTabSz="457189" rtl="0" eaLnBrk="1" fontAlgn="auto" latinLnBrk="0" hangingPunct="1">
                <a:lnSpc>
                  <a:spcPct val="100000"/>
                </a:lnSpc>
                <a:spcBef>
                  <a:spcPts val="0"/>
                </a:spcBef>
                <a:spcAft>
                  <a:spcPts val="0"/>
                </a:spcAft>
                <a:buClrTx/>
                <a:buSzTx/>
                <a:buFontTx/>
                <a:buNone/>
                <a:tabLst/>
                <a:defRPr/>
              </a:pPr>
              <a:fld id="{1A5F8DB0-55B4-0340-8C35-5B2202340F07}" type="slidenum">
                <a:rPr lang="en-US" sz="1000" smtClean="0">
                  <a:latin typeface="Georgia"/>
                  <a:cs typeface="Georgia"/>
                </a:rPr>
                <a:pPr marL="0" marR="0" lvl="0" indent="0" algn="r" defTabSz="457189" rtl="0" eaLnBrk="1" fontAlgn="auto" latinLnBrk="0" hangingPunct="1">
                  <a:lnSpc>
                    <a:spcPct val="100000"/>
                  </a:lnSpc>
                  <a:spcBef>
                    <a:spcPts val="0"/>
                  </a:spcBef>
                  <a:spcAft>
                    <a:spcPts val="0"/>
                  </a:spcAft>
                  <a:buClrTx/>
                  <a:buSzTx/>
                  <a:buFontTx/>
                  <a:buNone/>
                  <a:tabLst/>
                  <a:defRPr/>
                </a:pPr>
                <a:t>‹#›</a:t>
              </a:fld>
              <a:endParaRPr kumimoji="0" lang="en-US" sz="1000" b="0" i="0" u="none" strike="noStrike" kern="1200" cap="none" spc="600" normalizeH="0" baseline="0" noProof="0" dirty="0">
                <a:ln>
                  <a:noFill/>
                </a:ln>
                <a:solidFill>
                  <a:schemeClr val="bg1"/>
                </a:solidFill>
                <a:effectLst/>
                <a:uLnTx/>
                <a:uFillTx/>
                <a:latin typeface="Georgia"/>
                <a:ea typeface="+mn-ea"/>
                <a:cs typeface="Georgia"/>
              </a:endParaRPr>
            </a:p>
          </p:txBody>
        </p:sp>
      </p:grpSp>
      <p:sp>
        <p:nvSpPr>
          <p:cNvPr id="12" name="Content Placeholder 2"/>
          <p:cNvSpPr>
            <a:spLocks noGrp="1"/>
          </p:cNvSpPr>
          <p:nvPr>
            <p:ph idx="1" hasCustomPrompt="1"/>
          </p:nvPr>
        </p:nvSpPr>
        <p:spPr>
          <a:xfrm>
            <a:off x="914400" y="2133600"/>
            <a:ext cx="7467600" cy="3581401"/>
          </a:xfrm>
          <a:prstGeom prst="rect">
            <a:avLst/>
          </a:prstGeom>
          <a:ln>
            <a:solidFill>
              <a:schemeClr val="bg1"/>
            </a:solidFill>
          </a:ln>
        </p:spPr>
        <p:txBody>
          <a:bodyPr/>
          <a:lstStyle>
            <a:lvl1pPr marL="27431" indent="0" algn="l">
              <a:buFont typeface="+mj-lt"/>
              <a:buAutoNum type="romanUcPeriod"/>
              <a:defRPr sz="1800" b="0">
                <a:solidFill>
                  <a:schemeClr val="bg1">
                    <a:lumMod val="50000"/>
                  </a:schemeClr>
                </a:solidFill>
                <a:latin typeface="Georgia"/>
                <a:cs typeface="Georgia"/>
              </a:defRPr>
            </a:lvl1pPr>
            <a:lvl2pPr marL="301744" indent="0" algn="l">
              <a:buFont typeface="+mj-lt"/>
              <a:buAutoNum type="alphaUcPeriod"/>
              <a:defRPr sz="1600" b="1" i="0">
                <a:solidFill>
                  <a:schemeClr val="bg1">
                    <a:lumMod val="50000"/>
                  </a:schemeClr>
                </a:solidFill>
                <a:latin typeface="Georgia"/>
                <a:cs typeface="Georgia"/>
              </a:defRPr>
            </a:lvl2pPr>
            <a:lvl3pPr marL="621776" indent="0" algn="l">
              <a:buFont typeface="+mj-lt"/>
              <a:buAutoNum type="arabicPeriod"/>
              <a:defRPr sz="1600">
                <a:solidFill>
                  <a:schemeClr val="bg1">
                    <a:lumMod val="50000"/>
                  </a:schemeClr>
                </a:solidFill>
                <a:latin typeface="Georgia"/>
                <a:cs typeface="Georgia"/>
              </a:defRPr>
            </a:lvl3pPr>
            <a:lvl4pPr marL="868658" indent="0" algn="l">
              <a:buFont typeface="+mj-lt"/>
              <a:buAutoNum type="alphaLcParenR"/>
              <a:defRPr sz="1600">
                <a:solidFill>
                  <a:schemeClr val="bg1">
                    <a:lumMod val="50000"/>
                  </a:schemeClr>
                </a:solidFill>
                <a:latin typeface="Georgia"/>
                <a:cs typeface="Georgia"/>
              </a:defRPr>
            </a:lvl4pPr>
            <a:lvl5pPr marL="1142971" indent="0" algn="l">
              <a:buFont typeface="Arial"/>
              <a:buChar char="•"/>
              <a:defRPr sz="1600">
                <a:solidFill>
                  <a:schemeClr val="bg1">
                    <a:lumMod val="50000"/>
                  </a:schemeClr>
                </a:solidFill>
                <a:latin typeface="Georgia"/>
                <a:cs typeface="Georgia"/>
              </a:defRPr>
            </a:lvl5pPr>
          </a:lstStyle>
          <a:p>
            <a:pPr lvl="0"/>
            <a:r>
              <a:rPr lang="en-US" dirty="0" smtClean="0"/>
              <a:t>  Click to edit Master text styles</a:t>
            </a:r>
          </a:p>
          <a:p>
            <a:pPr lvl="1"/>
            <a:r>
              <a:rPr lang="en-US" dirty="0" smtClean="0"/>
              <a:t>  Second level</a:t>
            </a:r>
          </a:p>
          <a:p>
            <a:pPr lvl="2"/>
            <a:r>
              <a:rPr lang="en-US" dirty="0" smtClean="0"/>
              <a:t> Third level</a:t>
            </a:r>
          </a:p>
          <a:p>
            <a:pPr lvl="3"/>
            <a:r>
              <a:rPr lang="en-US" dirty="0" smtClean="0"/>
              <a:t>  Fourth level</a:t>
            </a:r>
          </a:p>
          <a:p>
            <a:pPr lvl="4"/>
            <a:r>
              <a:rPr lang="en-US" dirty="0" smtClean="0"/>
              <a:t>  Fifth level</a:t>
            </a:r>
            <a:endParaRPr lang="en-US" dirty="0"/>
          </a:p>
        </p:txBody>
      </p:sp>
      <p:sp>
        <p:nvSpPr>
          <p:cNvPr id="2" name="Title 1"/>
          <p:cNvSpPr>
            <a:spLocks noGrp="1"/>
          </p:cNvSpPr>
          <p:nvPr>
            <p:ph type="title"/>
          </p:nvPr>
        </p:nvSpPr>
        <p:spPr>
          <a:xfrm>
            <a:off x="914400" y="1257300"/>
            <a:ext cx="7467600" cy="685800"/>
          </a:xfrm>
          <a:prstGeom prst="rect">
            <a:avLst/>
          </a:prstGeom>
          <a:ln>
            <a:solidFill>
              <a:schemeClr val="bg1"/>
            </a:solidFill>
          </a:ln>
        </p:spPr>
        <p:txBody>
          <a:bodyPr/>
          <a:lstStyle>
            <a:lvl1pPr algn="l">
              <a:defRPr sz="2800" b="1" i="0">
                <a:solidFill>
                  <a:srgbClr val="174782"/>
                </a:solidFill>
                <a:latin typeface="Georgia"/>
                <a:cs typeface="Georgia"/>
              </a:defRPr>
            </a:lvl1pPr>
          </a:lstStyle>
          <a:p>
            <a:r>
              <a:rPr lang="en-US" dirty="0" smtClean="0"/>
              <a:t>Click to edit Master title style</a:t>
            </a:r>
            <a:endParaRPr lang="en-US" dirty="0"/>
          </a:p>
        </p:txBody>
      </p:sp>
      <p:sp>
        <p:nvSpPr>
          <p:cNvPr id="14" name="TextBox 13"/>
          <p:cNvSpPr txBox="1"/>
          <p:nvPr userDrawn="1"/>
        </p:nvSpPr>
        <p:spPr>
          <a:xfrm>
            <a:off x="914400" y="317212"/>
            <a:ext cx="6705600" cy="292388"/>
          </a:xfrm>
          <a:prstGeom prst="rect">
            <a:avLst/>
          </a:prstGeom>
          <a:noFill/>
        </p:spPr>
        <p:txBody>
          <a:bodyPr wrap="square" rtlCol="0">
            <a:spAutoFit/>
          </a:bodyPr>
          <a:lstStyle/>
          <a:p>
            <a:r>
              <a:rPr lang="en-US" sz="1300" kern="1200" cap="all" dirty="0" smtClean="0">
                <a:solidFill>
                  <a:schemeClr val="bg1"/>
                </a:solidFill>
                <a:latin typeface="Georgia"/>
                <a:ea typeface="+mn-ea"/>
                <a:cs typeface="Georgia"/>
              </a:rPr>
              <a:t>CLICK HERE TO EDIT</a:t>
            </a:r>
            <a:r>
              <a:rPr lang="en-US" sz="1300" kern="1200" cap="all" baseline="0" dirty="0" smtClean="0">
                <a:solidFill>
                  <a:schemeClr val="bg1"/>
                </a:solidFill>
                <a:latin typeface="Georgia"/>
                <a:ea typeface="+mn-ea"/>
                <a:cs typeface="Georgia"/>
              </a:rPr>
              <a:t> DOCUMENT TITLE HEADER INFORMATION</a:t>
            </a:r>
            <a:endParaRPr lang="en-US" sz="1300" cap="all" dirty="0">
              <a:solidFill>
                <a:schemeClr val="bg1"/>
              </a:solidFill>
              <a:latin typeface="Georgia"/>
              <a:cs typeface="Georgia"/>
            </a:endParaRPr>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1_Comparison">
    <p:spTree>
      <p:nvGrpSpPr>
        <p:cNvPr id="1" name=""/>
        <p:cNvGrpSpPr/>
        <p:nvPr/>
      </p:nvGrpSpPr>
      <p:grpSpPr>
        <a:xfrm>
          <a:off x="0" y="0"/>
          <a:ext cx="0" cy="0"/>
          <a:chOff x="0" y="0"/>
          <a:chExt cx="0" cy="0"/>
        </a:xfrm>
      </p:grpSpPr>
      <p:pic>
        <p:nvPicPr>
          <p:cNvPr id="8" name="Picture 7" title="I CARE LOGO"/>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241891" y="152408"/>
            <a:ext cx="648010" cy="495963"/>
          </a:xfrm>
          <a:prstGeom prst="rect">
            <a:avLst/>
          </a:prstGeom>
        </p:spPr>
      </p:pic>
      <p:grpSp>
        <p:nvGrpSpPr>
          <p:cNvPr id="9" name="Group 8"/>
          <p:cNvGrpSpPr/>
          <p:nvPr userDrawn="1"/>
        </p:nvGrpSpPr>
        <p:grpSpPr>
          <a:xfrm>
            <a:off x="152400" y="6553208"/>
            <a:ext cx="8763000" cy="304801"/>
            <a:chOff x="152400" y="6553200"/>
            <a:chExt cx="8763000" cy="304801"/>
          </a:xfrm>
        </p:grpSpPr>
        <p:sp>
          <p:nvSpPr>
            <p:cNvPr id="15" name="Footer Placeholder 2"/>
            <p:cNvSpPr txBox="1">
              <a:spLocks/>
            </p:cNvSpPr>
            <p:nvPr userDrawn="1"/>
          </p:nvSpPr>
          <p:spPr>
            <a:xfrm>
              <a:off x="152400" y="6553200"/>
              <a:ext cx="3505200" cy="304801"/>
            </a:xfrm>
            <a:prstGeom prst="rect">
              <a:avLst/>
            </a:prstGeom>
          </p:spPr>
          <p:txBody>
            <a:bodyPr anchor="ctr"/>
            <a:lstStyle>
              <a:lvl1pPr>
                <a:defRPr sz="1000" spc="600">
                  <a:solidFill>
                    <a:schemeClr val="bg1"/>
                  </a:solidFill>
                  <a:latin typeface="Myriad Pro"/>
                  <a:cs typeface="Myriad Pro"/>
                </a:defRPr>
              </a:lvl1pPr>
            </a:lstStyle>
            <a:p>
              <a:pPr marL="0" marR="0" lvl="0" indent="0" algn="l" defTabSz="457189"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600" normalizeH="0" baseline="0" noProof="0" dirty="0" smtClean="0">
                  <a:ln>
                    <a:noFill/>
                  </a:ln>
                  <a:solidFill>
                    <a:schemeClr val="bg1"/>
                  </a:solidFill>
                  <a:effectLst/>
                  <a:uLnTx/>
                  <a:uFillTx/>
                  <a:latin typeface="Georgia"/>
                  <a:ea typeface="+mn-ea"/>
                  <a:cs typeface="Georgia"/>
                </a:rPr>
                <a:t>U.S. Department of Veterans Affairs</a:t>
              </a:r>
              <a:endParaRPr kumimoji="0" lang="en-US" sz="1000" b="0" i="0" u="none" strike="noStrike" kern="1200" cap="none" spc="600" normalizeH="0" baseline="0" noProof="0" dirty="0">
                <a:ln>
                  <a:noFill/>
                </a:ln>
                <a:solidFill>
                  <a:schemeClr val="bg1"/>
                </a:solidFill>
                <a:effectLst/>
                <a:uLnTx/>
                <a:uFillTx/>
                <a:latin typeface="Georgia"/>
                <a:ea typeface="+mn-ea"/>
                <a:cs typeface="Georgia"/>
              </a:endParaRPr>
            </a:p>
          </p:txBody>
        </p:sp>
        <p:sp>
          <p:nvSpPr>
            <p:cNvPr id="16" name="Footer Placeholder 2"/>
            <p:cNvSpPr txBox="1">
              <a:spLocks/>
            </p:cNvSpPr>
            <p:nvPr userDrawn="1"/>
          </p:nvSpPr>
          <p:spPr>
            <a:xfrm>
              <a:off x="4419600" y="6553200"/>
              <a:ext cx="1143000" cy="304801"/>
            </a:xfrm>
            <a:prstGeom prst="rect">
              <a:avLst/>
            </a:prstGeom>
          </p:spPr>
          <p:txBody>
            <a:bodyPr anchor="ctr"/>
            <a:lstStyle>
              <a:lvl1pPr>
                <a:defRPr sz="1000" spc="600">
                  <a:solidFill>
                    <a:schemeClr val="bg1"/>
                  </a:solidFill>
                  <a:latin typeface="Myriad Pro"/>
                  <a:cs typeface="Myriad Pro"/>
                </a:defRPr>
              </a:lvl1pPr>
            </a:lstStyle>
            <a:p>
              <a:pPr marL="0" marR="0" lvl="0" indent="0" algn="l" defTabSz="457189"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600" normalizeH="0" baseline="0" noProof="0" dirty="0" smtClean="0">
                  <a:ln>
                    <a:noFill/>
                  </a:ln>
                  <a:solidFill>
                    <a:schemeClr val="bg1"/>
                  </a:solidFill>
                  <a:effectLst/>
                  <a:uLnTx/>
                  <a:uFillTx/>
                  <a:latin typeface="Georgia"/>
                  <a:ea typeface="+mn-ea"/>
                  <a:cs typeface="Georgia"/>
                </a:rPr>
                <a:t>DATE</a:t>
              </a:r>
              <a:endParaRPr kumimoji="0" lang="en-US" sz="1000" b="0" i="0" u="none" strike="noStrike" kern="1200" cap="none" spc="600" normalizeH="0" baseline="0" noProof="0" dirty="0">
                <a:ln>
                  <a:noFill/>
                </a:ln>
                <a:solidFill>
                  <a:schemeClr val="bg1"/>
                </a:solidFill>
                <a:effectLst/>
                <a:uLnTx/>
                <a:uFillTx/>
                <a:latin typeface="Georgia"/>
                <a:ea typeface="+mn-ea"/>
                <a:cs typeface="Georgia"/>
              </a:endParaRPr>
            </a:p>
          </p:txBody>
        </p:sp>
        <p:sp>
          <p:nvSpPr>
            <p:cNvPr id="18" name="Footer Placeholder 2"/>
            <p:cNvSpPr txBox="1">
              <a:spLocks/>
            </p:cNvSpPr>
            <p:nvPr userDrawn="1"/>
          </p:nvSpPr>
          <p:spPr>
            <a:xfrm>
              <a:off x="5410200" y="6553200"/>
              <a:ext cx="3505200" cy="304801"/>
            </a:xfrm>
            <a:prstGeom prst="rect">
              <a:avLst/>
            </a:prstGeom>
          </p:spPr>
          <p:txBody>
            <a:bodyPr anchor="ctr"/>
            <a:lstStyle>
              <a:lvl1pPr>
                <a:defRPr sz="1000" spc="600">
                  <a:solidFill>
                    <a:schemeClr val="bg1"/>
                  </a:solidFill>
                  <a:latin typeface="Myriad Pro"/>
                  <a:cs typeface="Myriad Pro"/>
                </a:defRPr>
              </a:lvl1pPr>
            </a:lstStyle>
            <a:p>
              <a:pPr marL="0" marR="0" lvl="0" indent="0" algn="r" defTabSz="457189" rtl="0" eaLnBrk="1" fontAlgn="auto" latinLnBrk="0" hangingPunct="1">
                <a:lnSpc>
                  <a:spcPct val="100000"/>
                </a:lnSpc>
                <a:spcBef>
                  <a:spcPts val="0"/>
                </a:spcBef>
                <a:spcAft>
                  <a:spcPts val="0"/>
                </a:spcAft>
                <a:buClrTx/>
                <a:buSzTx/>
                <a:buFontTx/>
                <a:buNone/>
                <a:tabLst/>
                <a:defRPr/>
              </a:pPr>
              <a:fld id="{1A5F8DB0-55B4-0340-8C35-5B2202340F07}" type="slidenum">
                <a:rPr lang="en-US" sz="1000" smtClean="0">
                  <a:latin typeface="Georgia"/>
                  <a:cs typeface="Georgia"/>
                </a:rPr>
                <a:pPr marL="0" marR="0" lvl="0" indent="0" algn="r" defTabSz="457189" rtl="0" eaLnBrk="1" fontAlgn="auto" latinLnBrk="0" hangingPunct="1">
                  <a:lnSpc>
                    <a:spcPct val="100000"/>
                  </a:lnSpc>
                  <a:spcBef>
                    <a:spcPts val="0"/>
                  </a:spcBef>
                  <a:spcAft>
                    <a:spcPts val="0"/>
                  </a:spcAft>
                  <a:buClrTx/>
                  <a:buSzTx/>
                  <a:buFontTx/>
                  <a:buNone/>
                  <a:tabLst/>
                  <a:defRPr/>
                </a:pPr>
                <a:t>‹#›</a:t>
              </a:fld>
              <a:endParaRPr kumimoji="0" lang="en-US" sz="1000" b="0" i="0" u="none" strike="noStrike" kern="1200" cap="none" spc="600" normalizeH="0" baseline="0" noProof="0" dirty="0">
                <a:ln>
                  <a:noFill/>
                </a:ln>
                <a:solidFill>
                  <a:schemeClr val="bg1"/>
                </a:solidFill>
                <a:effectLst/>
                <a:uLnTx/>
                <a:uFillTx/>
                <a:latin typeface="Georgia"/>
                <a:ea typeface="+mn-ea"/>
                <a:cs typeface="Georgia"/>
              </a:endParaRPr>
            </a:p>
          </p:txBody>
        </p:sp>
      </p:grpSp>
      <p:sp>
        <p:nvSpPr>
          <p:cNvPr id="17" name="Content Placeholder 2"/>
          <p:cNvSpPr>
            <a:spLocks noGrp="1"/>
          </p:cNvSpPr>
          <p:nvPr>
            <p:ph idx="17" hasCustomPrompt="1"/>
          </p:nvPr>
        </p:nvSpPr>
        <p:spPr>
          <a:xfrm>
            <a:off x="4419600" y="1524000"/>
            <a:ext cx="3581400" cy="4572000"/>
          </a:xfrm>
          <a:prstGeom prst="rect">
            <a:avLst/>
          </a:prstGeom>
          <a:ln>
            <a:solidFill>
              <a:schemeClr val="bg1"/>
            </a:solidFill>
          </a:ln>
        </p:spPr>
        <p:txBody>
          <a:bodyPr/>
          <a:lstStyle>
            <a:lvl1pPr marL="0" indent="0" algn="l">
              <a:buFont typeface="+mj-lt"/>
              <a:buAutoNum type="romanUcPeriod"/>
              <a:defRPr sz="1800" b="0">
                <a:solidFill>
                  <a:schemeClr val="bg1">
                    <a:lumMod val="50000"/>
                  </a:schemeClr>
                </a:solidFill>
                <a:latin typeface="Georgia"/>
                <a:cs typeface="Georgia"/>
              </a:defRPr>
            </a:lvl1pPr>
            <a:lvl2pPr marL="210307" indent="0" algn="l">
              <a:buFont typeface="+mj-lt"/>
              <a:buAutoNum type="alphaUcPeriod"/>
              <a:defRPr sz="1600" b="1" i="0">
                <a:solidFill>
                  <a:schemeClr val="bg1">
                    <a:lumMod val="50000"/>
                  </a:schemeClr>
                </a:solidFill>
                <a:latin typeface="Georgia"/>
                <a:cs typeface="Georgia"/>
              </a:defRPr>
            </a:lvl2pPr>
            <a:lvl3pPr marL="475476" indent="0" algn="l">
              <a:buFont typeface="+mj-lt"/>
              <a:buAutoNum type="arabicPeriod"/>
              <a:defRPr sz="1600">
                <a:solidFill>
                  <a:schemeClr val="bg1">
                    <a:lumMod val="50000"/>
                  </a:schemeClr>
                </a:solidFill>
                <a:latin typeface="Georgia"/>
                <a:cs typeface="Georgia"/>
              </a:defRPr>
            </a:lvl3pPr>
            <a:lvl4pPr marL="694927" indent="0" algn="l">
              <a:buFont typeface="+mj-lt"/>
              <a:buAutoNum type="alphaLcParenR"/>
              <a:defRPr sz="1600">
                <a:solidFill>
                  <a:schemeClr val="bg1">
                    <a:lumMod val="50000"/>
                  </a:schemeClr>
                </a:solidFill>
                <a:latin typeface="Georgia"/>
                <a:cs typeface="Georgia"/>
              </a:defRPr>
            </a:lvl4pPr>
            <a:lvl5pPr marL="932665" indent="0" algn="l">
              <a:buFont typeface="Arial"/>
              <a:buChar char="•"/>
              <a:defRPr sz="1600">
                <a:solidFill>
                  <a:schemeClr val="bg1">
                    <a:lumMod val="50000"/>
                  </a:schemeClr>
                </a:solidFill>
                <a:latin typeface="Georgia"/>
                <a:cs typeface="Georgia"/>
              </a:defRPr>
            </a:lvl5pPr>
          </a:lstStyle>
          <a:p>
            <a:pPr lvl="0"/>
            <a:r>
              <a:rPr lang="en-US" dirty="0" smtClean="0"/>
              <a:t>  Click to edit Master text styles</a:t>
            </a:r>
          </a:p>
          <a:p>
            <a:pPr lvl="1"/>
            <a:r>
              <a:rPr lang="en-US" dirty="0" smtClean="0"/>
              <a:t>  Second level</a:t>
            </a:r>
          </a:p>
          <a:p>
            <a:pPr lvl="2"/>
            <a:r>
              <a:rPr lang="en-US" dirty="0" smtClean="0"/>
              <a:t>  Third level</a:t>
            </a:r>
          </a:p>
          <a:p>
            <a:pPr lvl="3"/>
            <a:r>
              <a:rPr lang="en-US" dirty="0" smtClean="0"/>
              <a:t>  Fourth level</a:t>
            </a:r>
          </a:p>
          <a:p>
            <a:pPr lvl="4"/>
            <a:r>
              <a:rPr lang="en-US" dirty="0" smtClean="0"/>
              <a:t>  Fifth level</a:t>
            </a:r>
            <a:endParaRPr lang="en-US" dirty="0"/>
          </a:p>
        </p:txBody>
      </p:sp>
      <p:sp>
        <p:nvSpPr>
          <p:cNvPr id="14" name="Text Placeholder 4"/>
          <p:cNvSpPr>
            <a:spLocks noGrp="1"/>
          </p:cNvSpPr>
          <p:nvPr>
            <p:ph type="body" sz="quarter" idx="13" hasCustomPrompt="1"/>
          </p:nvPr>
        </p:nvSpPr>
        <p:spPr>
          <a:xfrm>
            <a:off x="1022350" y="1524008"/>
            <a:ext cx="2940050" cy="3101181"/>
          </a:xfrm>
          <a:prstGeom prst="rect">
            <a:avLst/>
          </a:prstGeom>
          <a:ln>
            <a:solidFill>
              <a:schemeClr val="bg1"/>
            </a:solidFill>
          </a:ln>
        </p:spPr>
        <p:txBody>
          <a:bodyPr anchor="t"/>
          <a:lstStyle>
            <a:lvl1pPr marL="0" indent="0">
              <a:spcAft>
                <a:spcPts val="0"/>
              </a:spcAft>
              <a:buNone/>
              <a:defRPr sz="2600" b="1" baseline="0">
                <a:solidFill>
                  <a:srgbClr val="174782"/>
                </a:solidFill>
                <a:latin typeface="Georgia"/>
                <a:cs typeface="Georgia"/>
              </a:defRPr>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dirty="0" smtClean="0"/>
              <a:t>Click to edit Master title styles</a:t>
            </a:r>
          </a:p>
          <a:p>
            <a:pPr lvl="0"/>
            <a:endParaRPr lang="en-US" dirty="0" smtClean="0"/>
          </a:p>
        </p:txBody>
      </p:sp>
      <p:sp>
        <p:nvSpPr>
          <p:cNvPr id="13" name="TextBox 12"/>
          <p:cNvSpPr txBox="1"/>
          <p:nvPr userDrawn="1"/>
        </p:nvSpPr>
        <p:spPr>
          <a:xfrm>
            <a:off x="914400" y="317212"/>
            <a:ext cx="6705600" cy="292388"/>
          </a:xfrm>
          <a:prstGeom prst="rect">
            <a:avLst/>
          </a:prstGeom>
          <a:noFill/>
        </p:spPr>
        <p:txBody>
          <a:bodyPr wrap="square" rtlCol="0">
            <a:spAutoFit/>
          </a:bodyPr>
          <a:lstStyle/>
          <a:p>
            <a:r>
              <a:rPr lang="en-US" sz="1300" kern="1200" cap="all" dirty="0" smtClean="0">
                <a:solidFill>
                  <a:schemeClr val="bg1"/>
                </a:solidFill>
                <a:latin typeface="Georgia"/>
                <a:ea typeface="+mn-ea"/>
                <a:cs typeface="Georgia"/>
              </a:rPr>
              <a:t>CLICK HERE TO EDIT</a:t>
            </a:r>
            <a:r>
              <a:rPr lang="en-US" sz="1300" kern="1200" cap="all" baseline="0" dirty="0" smtClean="0">
                <a:solidFill>
                  <a:schemeClr val="bg1"/>
                </a:solidFill>
                <a:latin typeface="Georgia"/>
                <a:ea typeface="+mn-ea"/>
                <a:cs typeface="Georgia"/>
              </a:rPr>
              <a:t> DOCUMENT TITLE HEADER INFORMATION</a:t>
            </a:r>
            <a:endParaRPr lang="en-US" sz="1300" cap="all" dirty="0">
              <a:solidFill>
                <a:schemeClr val="bg1"/>
              </a:solidFill>
              <a:latin typeface="Georgia"/>
              <a:cs typeface="Georgia"/>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Comparison">
    <p:spTree>
      <p:nvGrpSpPr>
        <p:cNvPr id="1" name=""/>
        <p:cNvGrpSpPr/>
        <p:nvPr/>
      </p:nvGrpSpPr>
      <p:grpSpPr>
        <a:xfrm>
          <a:off x="0" y="0"/>
          <a:ext cx="0" cy="0"/>
          <a:chOff x="0" y="0"/>
          <a:chExt cx="0" cy="0"/>
        </a:xfrm>
      </p:grpSpPr>
      <p:pic>
        <p:nvPicPr>
          <p:cNvPr id="13" name="Picture 12" title="I CARE LOGO"/>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241891" y="152408"/>
            <a:ext cx="648010" cy="495963"/>
          </a:xfrm>
          <a:prstGeom prst="rect">
            <a:avLst/>
          </a:prstGeom>
        </p:spPr>
      </p:pic>
      <p:grpSp>
        <p:nvGrpSpPr>
          <p:cNvPr id="17" name="Group 16"/>
          <p:cNvGrpSpPr/>
          <p:nvPr userDrawn="1"/>
        </p:nvGrpSpPr>
        <p:grpSpPr>
          <a:xfrm>
            <a:off x="152400" y="6553208"/>
            <a:ext cx="8763000" cy="304801"/>
            <a:chOff x="152400" y="6553200"/>
            <a:chExt cx="8763000" cy="304801"/>
          </a:xfrm>
        </p:grpSpPr>
        <p:sp>
          <p:nvSpPr>
            <p:cNvPr id="20" name="Footer Placeholder 2"/>
            <p:cNvSpPr txBox="1">
              <a:spLocks/>
            </p:cNvSpPr>
            <p:nvPr userDrawn="1"/>
          </p:nvSpPr>
          <p:spPr>
            <a:xfrm>
              <a:off x="152400" y="6553200"/>
              <a:ext cx="3505200" cy="304801"/>
            </a:xfrm>
            <a:prstGeom prst="rect">
              <a:avLst/>
            </a:prstGeom>
          </p:spPr>
          <p:txBody>
            <a:bodyPr anchor="ctr"/>
            <a:lstStyle>
              <a:lvl1pPr>
                <a:defRPr sz="1000" spc="600">
                  <a:solidFill>
                    <a:schemeClr val="bg1"/>
                  </a:solidFill>
                  <a:latin typeface="Myriad Pro"/>
                  <a:cs typeface="Myriad Pro"/>
                </a:defRPr>
              </a:lvl1pPr>
            </a:lstStyle>
            <a:p>
              <a:pPr marL="0" marR="0" lvl="0" indent="0" algn="l" defTabSz="457189"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600" normalizeH="0" baseline="0" noProof="0" dirty="0" smtClean="0">
                  <a:ln>
                    <a:noFill/>
                  </a:ln>
                  <a:solidFill>
                    <a:schemeClr val="bg1"/>
                  </a:solidFill>
                  <a:effectLst/>
                  <a:uLnTx/>
                  <a:uFillTx/>
                  <a:latin typeface="Georgia"/>
                  <a:ea typeface="+mn-ea"/>
                  <a:cs typeface="Georgia"/>
                </a:rPr>
                <a:t>U.S. Department of Veterans Affairs</a:t>
              </a:r>
              <a:endParaRPr kumimoji="0" lang="en-US" sz="1000" b="0" i="0" u="none" strike="noStrike" kern="1200" cap="none" spc="600" normalizeH="0" baseline="0" noProof="0" dirty="0">
                <a:ln>
                  <a:noFill/>
                </a:ln>
                <a:solidFill>
                  <a:schemeClr val="bg1"/>
                </a:solidFill>
                <a:effectLst/>
                <a:uLnTx/>
                <a:uFillTx/>
                <a:latin typeface="Georgia"/>
                <a:ea typeface="+mn-ea"/>
                <a:cs typeface="Georgia"/>
              </a:endParaRPr>
            </a:p>
          </p:txBody>
        </p:sp>
        <p:sp>
          <p:nvSpPr>
            <p:cNvPr id="21" name="Footer Placeholder 2"/>
            <p:cNvSpPr txBox="1">
              <a:spLocks/>
            </p:cNvSpPr>
            <p:nvPr userDrawn="1"/>
          </p:nvSpPr>
          <p:spPr>
            <a:xfrm>
              <a:off x="4419600" y="6553200"/>
              <a:ext cx="1143000" cy="304801"/>
            </a:xfrm>
            <a:prstGeom prst="rect">
              <a:avLst/>
            </a:prstGeom>
          </p:spPr>
          <p:txBody>
            <a:bodyPr anchor="ctr"/>
            <a:lstStyle>
              <a:lvl1pPr>
                <a:defRPr sz="1000" spc="600">
                  <a:solidFill>
                    <a:schemeClr val="bg1"/>
                  </a:solidFill>
                  <a:latin typeface="Myriad Pro"/>
                  <a:cs typeface="Myriad Pro"/>
                </a:defRPr>
              </a:lvl1pPr>
            </a:lstStyle>
            <a:p>
              <a:pPr marL="0" marR="0" lvl="0" indent="0" algn="l" defTabSz="457189"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600" normalizeH="0" baseline="0" noProof="0" dirty="0" smtClean="0">
                  <a:ln>
                    <a:noFill/>
                  </a:ln>
                  <a:solidFill>
                    <a:schemeClr val="bg1"/>
                  </a:solidFill>
                  <a:effectLst/>
                  <a:uLnTx/>
                  <a:uFillTx/>
                  <a:latin typeface="Georgia"/>
                  <a:ea typeface="+mn-ea"/>
                  <a:cs typeface="Georgia"/>
                </a:rPr>
                <a:t>DATE</a:t>
              </a:r>
              <a:endParaRPr kumimoji="0" lang="en-US" sz="1000" b="0" i="0" u="none" strike="noStrike" kern="1200" cap="none" spc="600" normalizeH="0" baseline="0" noProof="0" dirty="0">
                <a:ln>
                  <a:noFill/>
                </a:ln>
                <a:solidFill>
                  <a:schemeClr val="bg1"/>
                </a:solidFill>
                <a:effectLst/>
                <a:uLnTx/>
                <a:uFillTx/>
                <a:latin typeface="Georgia"/>
                <a:ea typeface="+mn-ea"/>
                <a:cs typeface="Georgia"/>
              </a:endParaRPr>
            </a:p>
          </p:txBody>
        </p:sp>
        <p:sp>
          <p:nvSpPr>
            <p:cNvPr id="26" name="Footer Placeholder 2"/>
            <p:cNvSpPr txBox="1">
              <a:spLocks/>
            </p:cNvSpPr>
            <p:nvPr userDrawn="1"/>
          </p:nvSpPr>
          <p:spPr>
            <a:xfrm>
              <a:off x="5410200" y="6553200"/>
              <a:ext cx="3505200" cy="304801"/>
            </a:xfrm>
            <a:prstGeom prst="rect">
              <a:avLst/>
            </a:prstGeom>
          </p:spPr>
          <p:txBody>
            <a:bodyPr anchor="ctr"/>
            <a:lstStyle>
              <a:lvl1pPr>
                <a:defRPr sz="1000" spc="600">
                  <a:solidFill>
                    <a:schemeClr val="bg1"/>
                  </a:solidFill>
                  <a:latin typeface="Myriad Pro"/>
                  <a:cs typeface="Myriad Pro"/>
                </a:defRPr>
              </a:lvl1pPr>
            </a:lstStyle>
            <a:p>
              <a:pPr marL="0" marR="0" lvl="0" indent="0" algn="r" defTabSz="457189" rtl="0" eaLnBrk="1" fontAlgn="auto" latinLnBrk="0" hangingPunct="1">
                <a:lnSpc>
                  <a:spcPct val="100000"/>
                </a:lnSpc>
                <a:spcBef>
                  <a:spcPts val="0"/>
                </a:spcBef>
                <a:spcAft>
                  <a:spcPts val="0"/>
                </a:spcAft>
                <a:buClrTx/>
                <a:buSzTx/>
                <a:buFontTx/>
                <a:buNone/>
                <a:tabLst/>
                <a:defRPr/>
              </a:pPr>
              <a:fld id="{1A5F8DB0-55B4-0340-8C35-5B2202340F07}" type="slidenum">
                <a:rPr lang="en-US" sz="1000" smtClean="0">
                  <a:latin typeface="Georgia"/>
                  <a:cs typeface="Georgia"/>
                </a:rPr>
                <a:pPr marL="0" marR="0" lvl="0" indent="0" algn="r" defTabSz="457189" rtl="0" eaLnBrk="1" fontAlgn="auto" latinLnBrk="0" hangingPunct="1">
                  <a:lnSpc>
                    <a:spcPct val="100000"/>
                  </a:lnSpc>
                  <a:spcBef>
                    <a:spcPts val="0"/>
                  </a:spcBef>
                  <a:spcAft>
                    <a:spcPts val="0"/>
                  </a:spcAft>
                  <a:buClrTx/>
                  <a:buSzTx/>
                  <a:buFontTx/>
                  <a:buNone/>
                  <a:tabLst/>
                  <a:defRPr/>
                </a:pPr>
                <a:t>‹#›</a:t>
              </a:fld>
              <a:endParaRPr kumimoji="0" lang="en-US" sz="1000" b="0" i="0" u="none" strike="noStrike" kern="1200" cap="none" spc="600" normalizeH="0" baseline="0" noProof="0" dirty="0">
                <a:ln>
                  <a:noFill/>
                </a:ln>
                <a:solidFill>
                  <a:schemeClr val="bg1"/>
                </a:solidFill>
                <a:effectLst/>
                <a:uLnTx/>
                <a:uFillTx/>
                <a:latin typeface="Georgia"/>
                <a:ea typeface="+mn-ea"/>
                <a:cs typeface="Georgia"/>
              </a:endParaRPr>
            </a:p>
          </p:txBody>
        </p:sp>
      </p:grpSp>
      <p:sp>
        <p:nvSpPr>
          <p:cNvPr id="16" name="Text Placeholder 4"/>
          <p:cNvSpPr>
            <a:spLocks noGrp="1"/>
          </p:cNvSpPr>
          <p:nvPr>
            <p:ph type="body" sz="quarter" idx="16"/>
          </p:nvPr>
        </p:nvSpPr>
        <p:spPr>
          <a:xfrm>
            <a:off x="5102229" y="1935957"/>
            <a:ext cx="4041775" cy="639762"/>
          </a:xfrm>
          <a:prstGeom prst="rect">
            <a:avLst/>
          </a:prstGeom>
          <a:ln>
            <a:solidFill>
              <a:schemeClr val="bg1"/>
            </a:solidFill>
          </a:ln>
        </p:spPr>
        <p:txBody>
          <a:bodyPr anchor="b"/>
          <a:lstStyle>
            <a:lvl1pPr marL="0" indent="0">
              <a:buNone/>
              <a:defRPr sz="2000" b="0">
                <a:solidFill>
                  <a:srgbClr val="174782"/>
                </a:solidFill>
                <a:latin typeface="Georgia"/>
                <a:cs typeface="Georgia"/>
              </a:defRPr>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dirty="0" smtClean="0"/>
              <a:t>Click to edit Master text styles</a:t>
            </a:r>
          </a:p>
        </p:txBody>
      </p:sp>
      <p:sp>
        <p:nvSpPr>
          <p:cNvPr id="14" name="Text Placeholder 4"/>
          <p:cNvSpPr>
            <a:spLocks noGrp="1"/>
          </p:cNvSpPr>
          <p:nvPr>
            <p:ph type="body" sz="quarter" idx="13"/>
          </p:nvPr>
        </p:nvSpPr>
        <p:spPr>
          <a:xfrm>
            <a:off x="914404" y="1935957"/>
            <a:ext cx="4041775" cy="639762"/>
          </a:xfrm>
          <a:prstGeom prst="rect">
            <a:avLst/>
          </a:prstGeom>
          <a:ln>
            <a:solidFill>
              <a:schemeClr val="bg1"/>
            </a:solidFill>
          </a:ln>
        </p:spPr>
        <p:txBody>
          <a:bodyPr anchor="b"/>
          <a:lstStyle>
            <a:lvl1pPr marL="0" indent="0">
              <a:buNone/>
              <a:defRPr sz="2000" b="0">
                <a:solidFill>
                  <a:srgbClr val="174782"/>
                </a:solidFill>
                <a:latin typeface="Georgia"/>
                <a:cs typeface="Georgia"/>
              </a:defRPr>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dirty="0" smtClean="0"/>
              <a:t>Click to edit Master text styles</a:t>
            </a:r>
          </a:p>
        </p:txBody>
      </p:sp>
      <p:sp>
        <p:nvSpPr>
          <p:cNvPr id="18" name="Title 1"/>
          <p:cNvSpPr>
            <a:spLocks noGrp="1"/>
          </p:cNvSpPr>
          <p:nvPr>
            <p:ph type="title"/>
          </p:nvPr>
        </p:nvSpPr>
        <p:spPr>
          <a:xfrm>
            <a:off x="914400" y="1257300"/>
            <a:ext cx="7467600" cy="685800"/>
          </a:xfrm>
          <a:prstGeom prst="rect">
            <a:avLst/>
          </a:prstGeom>
          <a:ln>
            <a:solidFill>
              <a:schemeClr val="bg1"/>
            </a:solidFill>
          </a:ln>
        </p:spPr>
        <p:txBody>
          <a:bodyPr/>
          <a:lstStyle>
            <a:lvl1pPr algn="l">
              <a:defRPr sz="2800" b="1" i="0">
                <a:solidFill>
                  <a:srgbClr val="174782"/>
                </a:solidFill>
                <a:latin typeface="Georgia"/>
                <a:cs typeface="Georgia"/>
              </a:defRPr>
            </a:lvl1pPr>
          </a:lstStyle>
          <a:p>
            <a:r>
              <a:rPr lang="en-US" dirty="0" smtClean="0"/>
              <a:t>Click to edit Master title style</a:t>
            </a:r>
            <a:endParaRPr lang="en-US" dirty="0"/>
          </a:p>
        </p:txBody>
      </p:sp>
      <p:sp>
        <p:nvSpPr>
          <p:cNvPr id="15" name="Content Placeholder 2"/>
          <p:cNvSpPr>
            <a:spLocks noGrp="1"/>
          </p:cNvSpPr>
          <p:nvPr>
            <p:ph idx="1" hasCustomPrompt="1"/>
          </p:nvPr>
        </p:nvSpPr>
        <p:spPr>
          <a:xfrm>
            <a:off x="914403" y="2575719"/>
            <a:ext cx="3660775" cy="2834481"/>
          </a:xfrm>
          <a:prstGeom prst="rect">
            <a:avLst/>
          </a:prstGeom>
          <a:ln>
            <a:solidFill>
              <a:schemeClr val="bg1"/>
            </a:solidFill>
          </a:ln>
        </p:spPr>
        <p:txBody>
          <a:bodyPr/>
          <a:lstStyle>
            <a:lvl1pPr marL="0" indent="0" algn="l">
              <a:buFont typeface="+mj-lt"/>
              <a:buAutoNum type="romanUcPeriod"/>
              <a:defRPr sz="1800" b="0">
                <a:solidFill>
                  <a:schemeClr val="bg1">
                    <a:lumMod val="50000"/>
                  </a:schemeClr>
                </a:solidFill>
                <a:latin typeface="Georgia"/>
                <a:cs typeface="Georgia"/>
              </a:defRPr>
            </a:lvl1pPr>
            <a:lvl2pPr marL="210307" indent="0" algn="l">
              <a:buFont typeface="+mj-lt"/>
              <a:buAutoNum type="alphaUcPeriod"/>
              <a:defRPr sz="1600" b="1" i="0">
                <a:solidFill>
                  <a:schemeClr val="bg1">
                    <a:lumMod val="50000"/>
                  </a:schemeClr>
                </a:solidFill>
                <a:latin typeface="Georgia"/>
                <a:cs typeface="Georgia"/>
              </a:defRPr>
            </a:lvl2pPr>
            <a:lvl3pPr marL="475476" indent="0" algn="l">
              <a:buFont typeface="+mj-lt"/>
              <a:buAutoNum type="arabicPeriod"/>
              <a:defRPr sz="1600">
                <a:solidFill>
                  <a:schemeClr val="bg1">
                    <a:lumMod val="50000"/>
                  </a:schemeClr>
                </a:solidFill>
                <a:latin typeface="Georgia"/>
                <a:cs typeface="Georgia"/>
              </a:defRPr>
            </a:lvl3pPr>
            <a:lvl4pPr marL="694927" indent="0" algn="l">
              <a:buFont typeface="+mj-lt"/>
              <a:buAutoNum type="alphaLcParenR"/>
              <a:defRPr sz="1600">
                <a:solidFill>
                  <a:schemeClr val="bg1">
                    <a:lumMod val="50000"/>
                  </a:schemeClr>
                </a:solidFill>
                <a:latin typeface="Georgia"/>
                <a:cs typeface="Georgia"/>
              </a:defRPr>
            </a:lvl4pPr>
            <a:lvl5pPr marL="932665" indent="0" algn="l">
              <a:buFont typeface="Arial"/>
              <a:buChar char="•"/>
              <a:defRPr sz="1600">
                <a:solidFill>
                  <a:schemeClr val="bg1">
                    <a:lumMod val="50000"/>
                  </a:schemeClr>
                </a:solidFill>
                <a:latin typeface="Georgia"/>
                <a:cs typeface="Georgia"/>
              </a:defRPr>
            </a:lvl5pPr>
          </a:lstStyle>
          <a:p>
            <a:pPr lvl="0"/>
            <a:r>
              <a:rPr lang="en-US" dirty="0" smtClean="0"/>
              <a:t>  Click to edit Master text styles</a:t>
            </a:r>
          </a:p>
          <a:p>
            <a:pPr lvl="1"/>
            <a:r>
              <a:rPr lang="en-US" dirty="0" smtClean="0"/>
              <a:t>  Second level</a:t>
            </a:r>
          </a:p>
          <a:p>
            <a:pPr lvl="2"/>
            <a:r>
              <a:rPr lang="en-US" dirty="0" smtClean="0"/>
              <a:t>  Third level</a:t>
            </a:r>
          </a:p>
          <a:p>
            <a:pPr lvl="3"/>
            <a:r>
              <a:rPr lang="en-US" dirty="0" smtClean="0"/>
              <a:t>  Fourth level</a:t>
            </a:r>
          </a:p>
          <a:p>
            <a:pPr lvl="4"/>
            <a:r>
              <a:rPr lang="en-US" dirty="0" smtClean="0"/>
              <a:t>  Fifth level</a:t>
            </a:r>
            <a:endParaRPr lang="en-US" dirty="0"/>
          </a:p>
        </p:txBody>
      </p:sp>
      <p:sp>
        <p:nvSpPr>
          <p:cNvPr id="19" name="Content Placeholder 2"/>
          <p:cNvSpPr>
            <a:spLocks noGrp="1"/>
          </p:cNvSpPr>
          <p:nvPr>
            <p:ph idx="17" hasCustomPrompt="1"/>
          </p:nvPr>
        </p:nvSpPr>
        <p:spPr>
          <a:xfrm>
            <a:off x="5105400" y="2575719"/>
            <a:ext cx="3581400" cy="2834481"/>
          </a:xfrm>
          <a:prstGeom prst="rect">
            <a:avLst/>
          </a:prstGeom>
          <a:ln>
            <a:solidFill>
              <a:schemeClr val="bg1"/>
            </a:solidFill>
          </a:ln>
        </p:spPr>
        <p:txBody>
          <a:bodyPr/>
          <a:lstStyle>
            <a:lvl1pPr marL="0" indent="0" algn="l">
              <a:buFont typeface="+mj-lt"/>
              <a:buAutoNum type="romanUcPeriod"/>
              <a:defRPr sz="1800" b="0">
                <a:solidFill>
                  <a:schemeClr val="bg1">
                    <a:lumMod val="50000"/>
                  </a:schemeClr>
                </a:solidFill>
                <a:latin typeface="Georgia"/>
                <a:cs typeface="Georgia"/>
              </a:defRPr>
            </a:lvl1pPr>
            <a:lvl2pPr marL="210307" indent="0" algn="l">
              <a:buFont typeface="+mj-lt"/>
              <a:buAutoNum type="alphaUcPeriod"/>
              <a:defRPr sz="1600" b="1" i="0">
                <a:solidFill>
                  <a:schemeClr val="bg1">
                    <a:lumMod val="50000"/>
                  </a:schemeClr>
                </a:solidFill>
                <a:latin typeface="Georgia"/>
                <a:cs typeface="Georgia"/>
              </a:defRPr>
            </a:lvl2pPr>
            <a:lvl3pPr marL="475476" indent="0" algn="l">
              <a:buFont typeface="+mj-lt"/>
              <a:buAutoNum type="arabicPeriod"/>
              <a:defRPr sz="1600">
                <a:solidFill>
                  <a:schemeClr val="bg1">
                    <a:lumMod val="50000"/>
                  </a:schemeClr>
                </a:solidFill>
                <a:latin typeface="Georgia"/>
                <a:cs typeface="Georgia"/>
              </a:defRPr>
            </a:lvl3pPr>
            <a:lvl4pPr marL="694927" indent="0" algn="l">
              <a:buFont typeface="+mj-lt"/>
              <a:buAutoNum type="alphaLcParenR"/>
              <a:defRPr sz="1600">
                <a:solidFill>
                  <a:schemeClr val="bg1">
                    <a:lumMod val="50000"/>
                  </a:schemeClr>
                </a:solidFill>
                <a:latin typeface="Georgia"/>
                <a:cs typeface="Georgia"/>
              </a:defRPr>
            </a:lvl4pPr>
            <a:lvl5pPr marL="932665" indent="0" algn="l">
              <a:buFont typeface="Arial"/>
              <a:buChar char="•"/>
              <a:defRPr sz="1600">
                <a:solidFill>
                  <a:schemeClr val="bg1">
                    <a:lumMod val="50000"/>
                  </a:schemeClr>
                </a:solidFill>
                <a:latin typeface="Georgia"/>
                <a:cs typeface="Georgia"/>
              </a:defRPr>
            </a:lvl5pPr>
          </a:lstStyle>
          <a:p>
            <a:pPr lvl="0"/>
            <a:r>
              <a:rPr lang="en-US" dirty="0" smtClean="0"/>
              <a:t>  Click to edit Master text styles</a:t>
            </a:r>
          </a:p>
          <a:p>
            <a:pPr lvl="1"/>
            <a:r>
              <a:rPr lang="en-US" dirty="0" smtClean="0"/>
              <a:t>  Second level</a:t>
            </a:r>
          </a:p>
          <a:p>
            <a:pPr lvl="2"/>
            <a:r>
              <a:rPr lang="en-US" dirty="0" smtClean="0"/>
              <a:t>  Third level</a:t>
            </a:r>
          </a:p>
          <a:p>
            <a:pPr lvl="3"/>
            <a:r>
              <a:rPr lang="en-US" dirty="0" smtClean="0"/>
              <a:t>  Fourth level</a:t>
            </a:r>
          </a:p>
          <a:p>
            <a:pPr lvl="4"/>
            <a:r>
              <a:rPr lang="en-US" dirty="0" smtClean="0"/>
              <a:t>  Fifth level</a:t>
            </a:r>
            <a:endParaRPr lang="en-US" dirty="0"/>
          </a:p>
        </p:txBody>
      </p:sp>
      <p:sp>
        <p:nvSpPr>
          <p:cNvPr id="10" name="Rectangle 9"/>
          <p:cNvSpPr/>
          <p:nvPr userDrawn="1"/>
        </p:nvSpPr>
        <p:spPr>
          <a:xfrm>
            <a:off x="5105404" y="5741625"/>
            <a:ext cx="3660775" cy="400110"/>
          </a:xfrm>
          <a:prstGeom prst="rect">
            <a:avLst/>
          </a:prstGeom>
        </p:spPr>
        <p:txBody>
          <a:bodyPr wrap="square">
            <a:spAutoFit/>
          </a:bodyPr>
          <a:lstStyle/>
          <a:p>
            <a:r>
              <a:rPr lang="en-US" sz="1000" b="0" i="1" dirty="0" smtClean="0">
                <a:solidFill>
                  <a:schemeClr val="bg1">
                    <a:lumMod val="65000"/>
                  </a:schemeClr>
                </a:solidFill>
                <a:latin typeface="Georgia"/>
                <a:cs typeface="Georgia"/>
              </a:rPr>
              <a:t>Caption Text Option 2: shown in VA Light Grey and set differently as for calling out sidebar information</a:t>
            </a:r>
            <a:endParaRPr lang="en-US" sz="1000" b="0" i="1" dirty="0">
              <a:solidFill>
                <a:schemeClr val="bg1">
                  <a:lumMod val="65000"/>
                </a:schemeClr>
              </a:solidFill>
              <a:latin typeface="Georgia"/>
              <a:cs typeface="Georgia"/>
            </a:endParaRPr>
          </a:p>
        </p:txBody>
      </p:sp>
      <p:sp>
        <p:nvSpPr>
          <p:cNvPr id="12" name="Rectangle 11"/>
          <p:cNvSpPr/>
          <p:nvPr userDrawn="1"/>
        </p:nvSpPr>
        <p:spPr>
          <a:xfrm>
            <a:off x="914404" y="5741625"/>
            <a:ext cx="3660775" cy="400110"/>
          </a:xfrm>
          <a:prstGeom prst="rect">
            <a:avLst/>
          </a:prstGeom>
        </p:spPr>
        <p:txBody>
          <a:bodyPr wrap="square">
            <a:spAutoFit/>
          </a:bodyPr>
          <a:lstStyle/>
          <a:p>
            <a:r>
              <a:rPr lang="en-US" sz="1000" b="0" i="0" dirty="0" smtClean="0">
                <a:solidFill>
                  <a:srgbClr val="3088CD"/>
                </a:solidFill>
                <a:latin typeface="Georgia"/>
                <a:cs typeface="Georgia"/>
              </a:rPr>
              <a:t>Caption Text Option 1: shown in VA Light Blue and set differently as for calling out sidebar information</a:t>
            </a:r>
            <a:endParaRPr lang="en-US" sz="1000" b="0" i="0" dirty="0">
              <a:solidFill>
                <a:srgbClr val="3088CD"/>
              </a:solidFill>
              <a:latin typeface="Georgia"/>
              <a:cs typeface="Georgia"/>
            </a:endParaRPr>
          </a:p>
        </p:txBody>
      </p:sp>
      <p:sp>
        <p:nvSpPr>
          <p:cNvPr id="25" name="TextBox 24"/>
          <p:cNvSpPr txBox="1"/>
          <p:nvPr userDrawn="1"/>
        </p:nvSpPr>
        <p:spPr>
          <a:xfrm>
            <a:off x="914400" y="317212"/>
            <a:ext cx="6705600" cy="292388"/>
          </a:xfrm>
          <a:prstGeom prst="rect">
            <a:avLst/>
          </a:prstGeom>
          <a:noFill/>
        </p:spPr>
        <p:txBody>
          <a:bodyPr wrap="square" rtlCol="0">
            <a:spAutoFit/>
          </a:bodyPr>
          <a:lstStyle/>
          <a:p>
            <a:r>
              <a:rPr lang="en-US" sz="1300" kern="1200" cap="all" dirty="0" smtClean="0">
                <a:solidFill>
                  <a:schemeClr val="bg1"/>
                </a:solidFill>
                <a:latin typeface="Georgia"/>
                <a:ea typeface="+mn-ea"/>
                <a:cs typeface="Georgia"/>
              </a:rPr>
              <a:t>CLICK HERE TO EDIT</a:t>
            </a:r>
            <a:r>
              <a:rPr lang="en-US" sz="1300" kern="1200" cap="all" baseline="0" dirty="0" smtClean="0">
                <a:solidFill>
                  <a:schemeClr val="bg1"/>
                </a:solidFill>
                <a:latin typeface="Georgia"/>
                <a:ea typeface="+mn-ea"/>
                <a:cs typeface="Georgia"/>
              </a:rPr>
              <a:t> DOCUMENT TITLE HEADER INFORMATION</a:t>
            </a:r>
            <a:endParaRPr lang="en-US" sz="1300" cap="all" dirty="0">
              <a:solidFill>
                <a:schemeClr val="bg1"/>
              </a:solidFill>
              <a:latin typeface="Georgia"/>
              <a:cs typeface="Georgia"/>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2_Comparison">
    <p:spTree>
      <p:nvGrpSpPr>
        <p:cNvPr id="1" name=""/>
        <p:cNvGrpSpPr/>
        <p:nvPr/>
      </p:nvGrpSpPr>
      <p:grpSpPr>
        <a:xfrm>
          <a:off x="0" y="0"/>
          <a:ext cx="0" cy="0"/>
          <a:chOff x="0" y="0"/>
          <a:chExt cx="0" cy="0"/>
        </a:xfrm>
      </p:grpSpPr>
      <p:pic>
        <p:nvPicPr>
          <p:cNvPr id="9" name="Picture 8" title="I CARE LOGO"/>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241891" y="152408"/>
            <a:ext cx="648010" cy="495963"/>
          </a:xfrm>
          <a:prstGeom prst="rect">
            <a:avLst/>
          </a:prstGeom>
        </p:spPr>
      </p:pic>
      <p:grpSp>
        <p:nvGrpSpPr>
          <p:cNvPr id="11" name="Group 10"/>
          <p:cNvGrpSpPr/>
          <p:nvPr userDrawn="1"/>
        </p:nvGrpSpPr>
        <p:grpSpPr>
          <a:xfrm>
            <a:off x="152400" y="6553208"/>
            <a:ext cx="8763000" cy="304801"/>
            <a:chOff x="152400" y="6553200"/>
            <a:chExt cx="8763000" cy="304801"/>
          </a:xfrm>
        </p:grpSpPr>
        <p:sp>
          <p:nvSpPr>
            <p:cNvPr id="18" name="Footer Placeholder 2"/>
            <p:cNvSpPr txBox="1">
              <a:spLocks/>
            </p:cNvSpPr>
            <p:nvPr userDrawn="1"/>
          </p:nvSpPr>
          <p:spPr>
            <a:xfrm>
              <a:off x="152400" y="6553200"/>
              <a:ext cx="3505200" cy="304801"/>
            </a:xfrm>
            <a:prstGeom prst="rect">
              <a:avLst/>
            </a:prstGeom>
          </p:spPr>
          <p:txBody>
            <a:bodyPr anchor="ctr"/>
            <a:lstStyle>
              <a:lvl1pPr>
                <a:defRPr sz="1000" spc="600">
                  <a:solidFill>
                    <a:schemeClr val="bg1"/>
                  </a:solidFill>
                  <a:latin typeface="Myriad Pro"/>
                  <a:cs typeface="Myriad Pro"/>
                </a:defRPr>
              </a:lvl1pPr>
            </a:lstStyle>
            <a:p>
              <a:pPr marL="0" marR="0" lvl="0" indent="0" algn="l" defTabSz="457189"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600" normalizeH="0" baseline="0" noProof="0" dirty="0" smtClean="0">
                  <a:ln>
                    <a:noFill/>
                  </a:ln>
                  <a:solidFill>
                    <a:schemeClr val="bg1"/>
                  </a:solidFill>
                  <a:effectLst/>
                  <a:uLnTx/>
                  <a:uFillTx/>
                  <a:latin typeface="Georgia"/>
                  <a:ea typeface="+mn-ea"/>
                  <a:cs typeface="Georgia"/>
                </a:rPr>
                <a:t>U.S. Department of Veterans Affairs</a:t>
              </a:r>
              <a:endParaRPr kumimoji="0" lang="en-US" sz="1000" b="0" i="0" u="none" strike="noStrike" kern="1200" cap="none" spc="600" normalizeH="0" baseline="0" noProof="0" dirty="0">
                <a:ln>
                  <a:noFill/>
                </a:ln>
                <a:solidFill>
                  <a:schemeClr val="bg1"/>
                </a:solidFill>
                <a:effectLst/>
                <a:uLnTx/>
                <a:uFillTx/>
                <a:latin typeface="Georgia"/>
                <a:ea typeface="+mn-ea"/>
                <a:cs typeface="Georgia"/>
              </a:endParaRPr>
            </a:p>
          </p:txBody>
        </p:sp>
        <p:sp>
          <p:nvSpPr>
            <p:cNvPr id="19" name="Footer Placeholder 2"/>
            <p:cNvSpPr txBox="1">
              <a:spLocks/>
            </p:cNvSpPr>
            <p:nvPr userDrawn="1"/>
          </p:nvSpPr>
          <p:spPr>
            <a:xfrm>
              <a:off x="4419600" y="6553200"/>
              <a:ext cx="1143000" cy="304801"/>
            </a:xfrm>
            <a:prstGeom prst="rect">
              <a:avLst/>
            </a:prstGeom>
          </p:spPr>
          <p:txBody>
            <a:bodyPr anchor="ctr"/>
            <a:lstStyle>
              <a:lvl1pPr>
                <a:defRPr sz="1000" spc="600">
                  <a:solidFill>
                    <a:schemeClr val="bg1"/>
                  </a:solidFill>
                  <a:latin typeface="Myriad Pro"/>
                  <a:cs typeface="Myriad Pro"/>
                </a:defRPr>
              </a:lvl1pPr>
            </a:lstStyle>
            <a:p>
              <a:pPr marL="0" marR="0" lvl="0" indent="0" algn="l" defTabSz="457189"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600" normalizeH="0" baseline="0" noProof="0" dirty="0" smtClean="0">
                  <a:ln>
                    <a:noFill/>
                  </a:ln>
                  <a:solidFill>
                    <a:schemeClr val="bg1"/>
                  </a:solidFill>
                  <a:effectLst/>
                  <a:uLnTx/>
                  <a:uFillTx/>
                  <a:latin typeface="Georgia"/>
                  <a:ea typeface="+mn-ea"/>
                  <a:cs typeface="Georgia"/>
                </a:rPr>
                <a:t>DATE</a:t>
              </a:r>
              <a:endParaRPr kumimoji="0" lang="en-US" sz="1000" b="0" i="0" u="none" strike="noStrike" kern="1200" cap="none" spc="600" normalizeH="0" baseline="0" noProof="0" dirty="0">
                <a:ln>
                  <a:noFill/>
                </a:ln>
                <a:solidFill>
                  <a:schemeClr val="bg1"/>
                </a:solidFill>
                <a:effectLst/>
                <a:uLnTx/>
                <a:uFillTx/>
                <a:latin typeface="Georgia"/>
                <a:ea typeface="+mn-ea"/>
                <a:cs typeface="Georgia"/>
              </a:endParaRPr>
            </a:p>
          </p:txBody>
        </p:sp>
        <p:sp>
          <p:nvSpPr>
            <p:cNvPr id="20" name="Footer Placeholder 2"/>
            <p:cNvSpPr txBox="1">
              <a:spLocks/>
            </p:cNvSpPr>
            <p:nvPr userDrawn="1"/>
          </p:nvSpPr>
          <p:spPr>
            <a:xfrm>
              <a:off x="5410200" y="6553200"/>
              <a:ext cx="3505200" cy="304801"/>
            </a:xfrm>
            <a:prstGeom prst="rect">
              <a:avLst/>
            </a:prstGeom>
          </p:spPr>
          <p:txBody>
            <a:bodyPr anchor="ctr"/>
            <a:lstStyle>
              <a:lvl1pPr>
                <a:defRPr sz="1000" spc="600">
                  <a:solidFill>
                    <a:schemeClr val="bg1"/>
                  </a:solidFill>
                  <a:latin typeface="Myriad Pro"/>
                  <a:cs typeface="Myriad Pro"/>
                </a:defRPr>
              </a:lvl1pPr>
            </a:lstStyle>
            <a:p>
              <a:pPr marL="0" marR="0" lvl="0" indent="0" algn="r" defTabSz="457189" rtl="0" eaLnBrk="1" fontAlgn="auto" latinLnBrk="0" hangingPunct="1">
                <a:lnSpc>
                  <a:spcPct val="100000"/>
                </a:lnSpc>
                <a:spcBef>
                  <a:spcPts val="0"/>
                </a:spcBef>
                <a:spcAft>
                  <a:spcPts val="0"/>
                </a:spcAft>
                <a:buClrTx/>
                <a:buSzTx/>
                <a:buFontTx/>
                <a:buNone/>
                <a:tabLst/>
                <a:defRPr/>
              </a:pPr>
              <a:fld id="{1A5F8DB0-55B4-0340-8C35-5B2202340F07}" type="slidenum">
                <a:rPr lang="en-US" sz="1000" smtClean="0">
                  <a:latin typeface="Georgia"/>
                  <a:cs typeface="Georgia"/>
                </a:rPr>
                <a:pPr marL="0" marR="0" lvl="0" indent="0" algn="r" defTabSz="457189" rtl="0" eaLnBrk="1" fontAlgn="auto" latinLnBrk="0" hangingPunct="1">
                  <a:lnSpc>
                    <a:spcPct val="100000"/>
                  </a:lnSpc>
                  <a:spcBef>
                    <a:spcPts val="0"/>
                  </a:spcBef>
                  <a:spcAft>
                    <a:spcPts val="0"/>
                  </a:spcAft>
                  <a:buClrTx/>
                  <a:buSzTx/>
                  <a:buFontTx/>
                  <a:buNone/>
                  <a:tabLst/>
                  <a:defRPr/>
                </a:pPr>
                <a:t>‹#›</a:t>
              </a:fld>
              <a:endParaRPr kumimoji="0" lang="en-US" sz="1000" b="0" i="0" u="none" strike="noStrike" kern="1200" cap="none" spc="600" normalizeH="0" baseline="0" noProof="0" dirty="0">
                <a:ln>
                  <a:noFill/>
                </a:ln>
                <a:solidFill>
                  <a:schemeClr val="bg1"/>
                </a:solidFill>
                <a:effectLst/>
                <a:uLnTx/>
                <a:uFillTx/>
                <a:latin typeface="Georgia"/>
                <a:ea typeface="+mn-ea"/>
                <a:cs typeface="Georgia"/>
              </a:endParaRPr>
            </a:p>
          </p:txBody>
        </p:sp>
      </p:grpSp>
      <p:sp>
        <p:nvSpPr>
          <p:cNvPr id="15" name="Content Placeholder 2"/>
          <p:cNvSpPr>
            <a:spLocks noGrp="1"/>
          </p:cNvSpPr>
          <p:nvPr>
            <p:ph idx="1" hasCustomPrompt="1"/>
          </p:nvPr>
        </p:nvSpPr>
        <p:spPr>
          <a:xfrm>
            <a:off x="914400" y="2286002"/>
            <a:ext cx="3581400" cy="3581401"/>
          </a:xfrm>
          <a:prstGeom prst="rect">
            <a:avLst/>
          </a:prstGeom>
          <a:ln>
            <a:solidFill>
              <a:schemeClr val="bg1"/>
            </a:solidFill>
          </a:ln>
        </p:spPr>
        <p:txBody>
          <a:bodyPr/>
          <a:lstStyle>
            <a:lvl1pPr marL="0" indent="0" algn="l">
              <a:buFont typeface="+mj-lt"/>
              <a:buAutoNum type="romanUcPeriod"/>
              <a:defRPr sz="1800" b="0">
                <a:solidFill>
                  <a:schemeClr val="bg1">
                    <a:lumMod val="50000"/>
                  </a:schemeClr>
                </a:solidFill>
                <a:latin typeface="Georgia"/>
                <a:cs typeface="Georgia"/>
              </a:defRPr>
            </a:lvl1pPr>
            <a:lvl2pPr marL="210307" indent="0" algn="l">
              <a:buFont typeface="+mj-lt"/>
              <a:buAutoNum type="alphaUcPeriod"/>
              <a:defRPr sz="1600" b="1" i="0">
                <a:solidFill>
                  <a:schemeClr val="bg1">
                    <a:lumMod val="50000"/>
                  </a:schemeClr>
                </a:solidFill>
                <a:latin typeface="Georgia"/>
                <a:cs typeface="Georgia"/>
              </a:defRPr>
            </a:lvl2pPr>
            <a:lvl3pPr marL="475476" indent="0" algn="l">
              <a:buFont typeface="+mj-lt"/>
              <a:buAutoNum type="arabicPeriod"/>
              <a:defRPr sz="1600">
                <a:solidFill>
                  <a:schemeClr val="bg1">
                    <a:lumMod val="50000"/>
                  </a:schemeClr>
                </a:solidFill>
                <a:latin typeface="Georgia"/>
                <a:cs typeface="Georgia"/>
              </a:defRPr>
            </a:lvl3pPr>
            <a:lvl4pPr marL="694927" indent="0" algn="l">
              <a:buFont typeface="+mj-lt"/>
              <a:buAutoNum type="alphaLcParenR"/>
              <a:defRPr sz="1600">
                <a:solidFill>
                  <a:schemeClr val="bg1">
                    <a:lumMod val="50000"/>
                  </a:schemeClr>
                </a:solidFill>
                <a:latin typeface="Georgia"/>
                <a:cs typeface="Georgia"/>
              </a:defRPr>
            </a:lvl4pPr>
            <a:lvl5pPr marL="932665" indent="0" algn="l">
              <a:buFont typeface="Arial"/>
              <a:buChar char="•"/>
              <a:defRPr sz="1600">
                <a:solidFill>
                  <a:schemeClr val="bg1">
                    <a:lumMod val="50000"/>
                  </a:schemeClr>
                </a:solidFill>
                <a:latin typeface="Georgia"/>
                <a:cs typeface="Georgia"/>
              </a:defRPr>
            </a:lvl5pPr>
          </a:lstStyle>
          <a:p>
            <a:pPr lvl="0"/>
            <a:r>
              <a:rPr lang="en-US" dirty="0" smtClean="0"/>
              <a:t>  Click to edit Master text styles</a:t>
            </a:r>
          </a:p>
          <a:p>
            <a:pPr lvl="1"/>
            <a:r>
              <a:rPr lang="en-US" dirty="0" smtClean="0"/>
              <a:t>  Second level</a:t>
            </a:r>
          </a:p>
          <a:p>
            <a:pPr lvl="2"/>
            <a:r>
              <a:rPr lang="en-US" dirty="0" smtClean="0"/>
              <a:t>  Third level</a:t>
            </a:r>
          </a:p>
          <a:p>
            <a:pPr lvl="3"/>
            <a:r>
              <a:rPr lang="en-US" dirty="0" smtClean="0"/>
              <a:t>  Fourth level</a:t>
            </a:r>
          </a:p>
          <a:p>
            <a:pPr lvl="4"/>
            <a:r>
              <a:rPr lang="en-US" dirty="0" smtClean="0"/>
              <a:t>  Fifth level</a:t>
            </a:r>
            <a:endParaRPr lang="en-US" dirty="0"/>
          </a:p>
        </p:txBody>
      </p:sp>
      <p:sp>
        <p:nvSpPr>
          <p:cNvPr id="17" name="Content Placeholder 2"/>
          <p:cNvSpPr>
            <a:spLocks noGrp="1"/>
          </p:cNvSpPr>
          <p:nvPr>
            <p:ph idx="17" hasCustomPrompt="1"/>
          </p:nvPr>
        </p:nvSpPr>
        <p:spPr>
          <a:xfrm>
            <a:off x="4838700" y="2286002"/>
            <a:ext cx="3543300" cy="3581401"/>
          </a:xfrm>
          <a:prstGeom prst="rect">
            <a:avLst/>
          </a:prstGeom>
          <a:ln>
            <a:solidFill>
              <a:schemeClr val="bg1"/>
            </a:solidFill>
          </a:ln>
        </p:spPr>
        <p:txBody>
          <a:bodyPr/>
          <a:lstStyle>
            <a:lvl1pPr marL="0" indent="0" algn="l">
              <a:buFont typeface="+mj-lt"/>
              <a:buAutoNum type="romanUcPeriod"/>
              <a:defRPr sz="1800" b="0">
                <a:solidFill>
                  <a:schemeClr val="bg1">
                    <a:lumMod val="50000"/>
                  </a:schemeClr>
                </a:solidFill>
                <a:latin typeface="Georgia"/>
                <a:cs typeface="Georgia"/>
              </a:defRPr>
            </a:lvl1pPr>
            <a:lvl2pPr marL="210307" indent="0" algn="l">
              <a:buFont typeface="+mj-lt"/>
              <a:buAutoNum type="alphaUcPeriod"/>
              <a:defRPr sz="1600" b="1" i="0">
                <a:solidFill>
                  <a:schemeClr val="bg1">
                    <a:lumMod val="50000"/>
                  </a:schemeClr>
                </a:solidFill>
                <a:latin typeface="Georgia"/>
                <a:cs typeface="Georgia"/>
              </a:defRPr>
            </a:lvl2pPr>
            <a:lvl3pPr marL="475476" indent="0" algn="l">
              <a:buFont typeface="+mj-lt"/>
              <a:buAutoNum type="arabicPeriod"/>
              <a:defRPr sz="1600">
                <a:solidFill>
                  <a:schemeClr val="bg1">
                    <a:lumMod val="50000"/>
                  </a:schemeClr>
                </a:solidFill>
                <a:latin typeface="Georgia"/>
                <a:cs typeface="Georgia"/>
              </a:defRPr>
            </a:lvl3pPr>
            <a:lvl4pPr marL="694927" indent="0" algn="l">
              <a:buFont typeface="+mj-lt"/>
              <a:buAutoNum type="alphaLcParenR"/>
              <a:defRPr sz="1600">
                <a:solidFill>
                  <a:schemeClr val="bg1">
                    <a:lumMod val="50000"/>
                  </a:schemeClr>
                </a:solidFill>
                <a:latin typeface="Georgia"/>
                <a:cs typeface="Georgia"/>
              </a:defRPr>
            </a:lvl4pPr>
            <a:lvl5pPr marL="932665" indent="0" algn="l">
              <a:buFont typeface="Arial"/>
              <a:buChar char="•"/>
              <a:defRPr sz="1600">
                <a:solidFill>
                  <a:schemeClr val="bg1">
                    <a:lumMod val="50000"/>
                  </a:schemeClr>
                </a:solidFill>
                <a:latin typeface="Georgia"/>
                <a:cs typeface="Georgia"/>
              </a:defRPr>
            </a:lvl5pPr>
          </a:lstStyle>
          <a:p>
            <a:pPr lvl="0"/>
            <a:r>
              <a:rPr lang="en-US" dirty="0" smtClean="0"/>
              <a:t>  Click to edit Master text styles</a:t>
            </a:r>
          </a:p>
          <a:p>
            <a:pPr lvl="1"/>
            <a:r>
              <a:rPr lang="en-US" dirty="0" smtClean="0"/>
              <a:t>  Second level</a:t>
            </a:r>
          </a:p>
          <a:p>
            <a:pPr lvl="2"/>
            <a:r>
              <a:rPr lang="en-US" dirty="0" smtClean="0"/>
              <a:t>  Third level</a:t>
            </a:r>
          </a:p>
          <a:p>
            <a:pPr lvl="3"/>
            <a:r>
              <a:rPr lang="en-US" dirty="0" smtClean="0"/>
              <a:t>  Fourth level</a:t>
            </a:r>
          </a:p>
          <a:p>
            <a:pPr lvl="4"/>
            <a:r>
              <a:rPr lang="en-US" dirty="0" smtClean="0"/>
              <a:t>  Fifth level</a:t>
            </a:r>
            <a:endParaRPr lang="en-US" dirty="0"/>
          </a:p>
        </p:txBody>
      </p:sp>
      <p:sp>
        <p:nvSpPr>
          <p:cNvPr id="10" name="Title 1"/>
          <p:cNvSpPr>
            <a:spLocks noGrp="1"/>
          </p:cNvSpPr>
          <p:nvPr>
            <p:ph type="title" hasCustomPrompt="1"/>
          </p:nvPr>
        </p:nvSpPr>
        <p:spPr>
          <a:xfrm>
            <a:off x="914400" y="1600200"/>
            <a:ext cx="7467600" cy="457200"/>
          </a:xfrm>
          <a:prstGeom prst="rect">
            <a:avLst/>
          </a:prstGeom>
          <a:ln>
            <a:solidFill>
              <a:schemeClr val="bg1"/>
            </a:solidFill>
          </a:ln>
        </p:spPr>
        <p:txBody>
          <a:bodyPr/>
          <a:lstStyle>
            <a:lvl1pPr algn="l">
              <a:defRPr sz="2000" b="1" i="0" cap="all">
                <a:solidFill>
                  <a:srgbClr val="174782"/>
                </a:solidFill>
                <a:latin typeface="Georgia"/>
                <a:cs typeface="Georgia"/>
              </a:defRPr>
            </a:lvl1pPr>
          </a:lstStyle>
          <a:p>
            <a:r>
              <a:rPr lang="en-US" dirty="0" smtClean="0"/>
              <a:t>CLICK TO EDIT MASTER TITLE STYLE</a:t>
            </a:r>
            <a:endParaRPr lang="en-US" dirty="0"/>
          </a:p>
        </p:txBody>
      </p:sp>
      <p:sp>
        <p:nvSpPr>
          <p:cNvPr id="16" name="TextBox 15"/>
          <p:cNvSpPr txBox="1"/>
          <p:nvPr userDrawn="1"/>
        </p:nvSpPr>
        <p:spPr>
          <a:xfrm>
            <a:off x="914400" y="317212"/>
            <a:ext cx="6705600" cy="292388"/>
          </a:xfrm>
          <a:prstGeom prst="rect">
            <a:avLst/>
          </a:prstGeom>
          <a:noFill/>
        </p:spPr>
        <p:txBody>
          <a:bodyPr wrap="square" rtlCol="0">
            <a:spAutoFit/>
          </a:bodyPr>
          <a:lstStyle/>
          <a:p>
            <a:r>
              <a:rPr lang="en-US" sz="1300" kern="1200" cap="all" dirty="0" smtClean="0">
                <a:solidFill>
                  <a:schemeClr val="bg1"/>
                </a:solidFill>
                <a:latin typeface="Georgia"/>
                <a:ea typeface="+mn-ea"/>
                <a:cs typeface="Georgia"/>
              </a:rPr>
              <a:t>CLICK HERE TO EDIT</a:t>
            </a:r>
            <a:r>
              <a:rPr lang="en-US" sz="1300" kern="1200" cap="all" baseline="0" dirty="0" smtClean="0">
                <a:solidFill>
                  <a:schemeClr val="bg1"/>
                </a:solidFill>
                <a:latin typeface="Georgia"/>
                <a:ea typeface="+mn-ea"/>
                <a:cs typeface="Georgia"/>
              </a:rPr>
              <a:t> DOCUMENT TITLE HEADER INFORMATION</a:t>
            </a:r>
            <a:endParaRPr lang="en-US" sz="1300" cap="all" dirty="0">
              <a:solidFill>
                <a:schemeClr val="bg1"/>
              </a:solidFill>
              <a:latin typeface="Georgia"/>
              <a:cs typeface="Georgia"/>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Picture with Caption">
    <p:spTree>
      <p:nvGrpSpPr>
        <p:cNvPr id="1" name=""/>
        <p:cNvGrpSpPr/>
        <p:nvPr/>
      </p:nvGrpSpPr>
      <p:grpSpPr>
        <a:xfrm>
          <a:off x="0" y="0"/>
          <a:ext cx="0" cy="0"/>
          <a:chOff x="0" y="0"/>
          <a:chExt cx="0" cy="0"/>
        </a:xfrm>
      </p:grpSpPr>
      <p:pic>
        <p:nvPicPr>
          <p:cNvPr id="12" name="Picture 11" title="I CARE LOGO"/>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241891" y="152408"/>
            <a:ext cx="648010" cy="495963"/>
          </a:xfrm>
          <a:prstGeom prst="rect">
            <a:avLst/>
          </a:prstGeom>
        </p:spPr>
      </p:pic>
      <p:grpSp>
        <p:nvGrpSpPr>
          <p:cNvPr id="17" name="Group 16"/>
          <p:cNvGrpSpPr/>
          <p:nvPr userDrawn="1"/>
        </p:nvGrpSpPr>
        <p:grpSpPr>
          <a:xfrm>
            <a:off x="152400" y="6553208"/>
            <a:ext cx="8763000" cy="304801"/>
            <a:chOff x="152400" y="6553200"/>
            <a:chExt cx="8763000" cy="304801"/>
          </a:xfrm>
        </p:grpSpPr>
        <p:sp>
          <p:nvSpPr>
            <p:cNvPr id="18" name="Footer Placeholder 2"/>
            <p:cNvSpPr txBox="1">
              <a:spLocks/>
            </p:cNvSpPr>
            <p:nvPr userDrawn="1"/>
          </p:nvSpPr>
          <p:spPr>
            <a:xfrm>
              <a:off x="152400" y="6553200"/>
              <a:ext cx="3505200" cy="304801"/>
            </a:xfrm>
            <a:prstGeom prst="rect">
              <a:avLst/>
            </a:prstGeom>
          </p:spPr>
          <p:txBody>
            <a:bodyPr anchor="ctr"/>
            <a:lstStyle>
              <a:lvl1pPr>
                <a:defRPr sz="1000" spc="600">
                  <a:solidFill>
                    <a:schemeClr val="bg1"/>
                  </a:solidFill>
                  <a:latin typeface="Myriad Pro"/>
                  <a:cs typeface="Myriad Pro"/>
                </a:defRPr>
              </a:lvl1pPr>
            </a:lstStyle>
            <a:p>
              <a:pPr marL="0" marR="0" lvl="0" indent="0" algn="l" defTabSz="457189"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600" normalizeH="0" baseline="0" noProof="0" dirty="0" smtClean="0">
                  <a:ln>
                    <a:noFill/>
                  </a:ln>
                  <a:solidFill>
                    <a:schemeClr val="bg1"/>
                  </a:solidFill>
                  <a:effectLst/>
                  <a:uLnTx/>
                  <a:uFillTx/>
                  <a:latin typeface="Georgia"/>
                  <a:ea typeface="+mn-ea"/>
                  <a:cs typeface="Georgia"/>
                </a:rPr>
                <a:t>U.S. Department of Veterans Affairs</a:t>
              </a:r>
              <a:endParaRPr kumimoji="0" lang="en-US" sz="1000" b="0" i="0" u="none" strike="noStrike" kern="1200" cap="none" spc="600" normalizeH="0" baseline="0" noProof="0" dirty="0">
                <a:ln>
                  <a:noFill/>
                </a:ln>
                <a:solidFill>
                  <a:schemeClr val="bg1"/>
                </a:solidFill>
                <a:effectLst/>
                <a:uLnTx/>
                <a:uFillTx/>
                <a:latin typeface="Georgia"/>
                <a:ea typeface="+mn-ea"/>
                <a:cs typeface="Georgia"/>
              </a:endParaRPr>
            </a:p>
          </p:txBody>
        </p:sp>
        <p:sp>
          <p:nvSpPr>
            <p:cNvPr id="19" name="Footer Placeholder 2"/>
            <p:cNvSpPr txBox="1">
              <a:spLocks/>
            </p:cNvSpPr>
            <p:nvPr userDrawn="1"/>
          </p:nvSpPr>
          <p:spPr>
            <a:xfrm>
              <a:off x="4419600" y="6553200"/>
              <a:ext cx="1143000" cy="304801"/>
            </a:xfrm>
            <a:prstGeom prst="rect">
              <a:avLst/>
            </a:prstGeom>
          </p:spPr>
          <p:txBody>
            <a:bodyPr anchor="ctr"/>
            <a:lstStyle>
              <a:lvl1pPr>
                <a:defRPr sz="1000" spc="600">
                  <a:solidFill>
                    <a:schemeClr val="bg1"/>
                  </a:solidFill>
                  <a:latin typeface="Myriad Pro"/>
                  <a:cs typeface="Myriad Pro"/>
                </a:defRPr>
              </a:lvl1pPr>
            </a:lstStyle>
            <a:p>
              <a:pPr marL="0" marR="0" lvl="0" indent="0" algn="l" defTabSz="457189"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600" normalizeH="0" baseline="0" noProof="0" dirty="0" smtClean="0">
                  <a:ln>
                    <a:noFill/>
                  </a:ln>
                  <a:solidFill>
                    <a:schemeClr val="bg1"/>
                  </a:solidFill>
                  <a:effectLst/>
                  <a:uLnTx/>
                  <a:uFillTx/>
                  <a:latin typeface="Georgia"/>
                  <a:ea typeface="+mn-ea"/>
                  <a:cs typeface="Georgia"/>
                </a:rPr>
                <a:t>DATE</a:t>
              </a:r>
              <a:endParaRPr kumimoji="0" lang="en-US" sz="1000" b="0" i="0" u="none" strike="noStrike" kern="1200" cap="none" spc="600" normalizeH="0" baseline="0" noProof="0" dirty="0">
                <a:ln>
                  <a:noFill/>
                </a:ln>
                <a:solidFill>
                  <a:schemeClr val="bg1"/>
                </a:solidFill>
                <a:effectLst/>
                <a:uLnTx/>
                <a:uFillTx/>
                <a:latin typeface="Georgia"/>
                <a:ea typeface="+mn-ea"/>
                <a:cs typeface="Georgia"/>
              </a:endParaRPr>
            </a:p>
          </p:txBody>
        </p:sp>
        <p:sp>
          <p:nvSpPr>
            <p:cNvPr id="20" name="Footer Placeholder 2"/>
            <p:cNvSpPr txBox="1">
              <a:spLocks/>
            </p:cNvSpPr>
            <p:nvPr userDrawn="1"/>
          </p:nvSpPr>
          <p:spPr>
            <a:xfrm>
              <a:off x="5410200" y="6553200"/>
              <a:ext cx="3505200" cy="304801"/>
            </a:xfrm>
            <a:prstGeom prst="rect">
              <a:avLst/>
            </a:prstGeom>
          </p:spPr>
          <p:txBody>
            <a:bodyPr anchor="ctr"/>
            <a:lstStyle>
              <a:lvl1pPr>
                <a:defRPr sz="1000" spc="600">
                  <a:solidFill>
                    <a:schemeClr val="bg1"/>
                  </a:solidFill>
                  <a:latin typeface="Myriad Pro"/>
                  <a:cs typeface="Myriad Pro"/>
                </a:defRPr>
              </a:lvl1pPr>
            </a:lstStyle>
            <a:p>
              <a:pPr marL="0" marR="0" lvl="0" indent="0" algn="r" defTabSz="457189" rtl="0" eaLnBrk="1" fontAlgn="auto" latinLnBrk="0" hangingPunct="1">
                <a:lnSpc>
                  <a:spcPct val="100000"/>
                </a:lnSpc>
                <a:spcBef>
                  <a:spcPts val="0"/>
                </a:spcBef>
                <a:spcAft>
                  <a:spcPts val="0"/>
                </a:spcAft>
                <a:buClrTx/>
                <a:buSzTx/>
                <a:buFontTx/>
                <a:buNone/>
                <a:tabLst/>
                <a:defRPr/>
              </a:pPr>
              <a:fld id="{1A5F8DB0-55B4-0340-8C35-5B2202340F07}" type="slidenum">
                <a:rPr lang="en-US" sz="1000" smtClean="0">
                  <a:latin typeface="Georgia"/>
                  <a:cs typeface="Georgia"/>
                </a:rPr>
                <a:pPr marL="0" marR="0" lvl="0" indent="0" algn="r" defTabSz="457189" rtl="0" eaLnBrk="1" fontAlgn="auto" latinLnBrk="0" hangingPunct="1">
                  <a:lnSpc>
                    <a:spcPct val="100000"/>
                  </a:lnSpc>
                  <a:spcBef>
                    <a:spcPts val="0"/>
                  </a:spcBef>
                  <a:spcAft>
                    <a:spcPts val="0"/>
                  </a:spcAft>
                  <a:buClrTx/>
                  <a:buSzTx/>
                  <a:buFontTx/>
                  <a:buNone/>
                  <a:tabLst/>
                  <a:defRPr/>
                </a:pPr>
                <a:t>‹#›</a:t>
              </a:fld>
              <a:endParaRPr kumimoji="0" lang="en-US" sz="1000" b="0" i="0" u="none" strike="noStrike" kern="1200" cap="none" spc="600" normalizeH="0" baseline="0" noProof="0" dirty="0">
                <a:ln>
                  <a:noFill/>
                </a:ln>
                <a:solidFill>
                  <a:schemeClr val="bg1"/>
                </a:solidFill>
                <a:effectLst/>
                <a:uLnTx/>
                <a:uFillTx/>
                <a:latin typeface="Georgia"/>
                <a:ea typeface="+mn-ea"/>
                <a:cs typeface="Georgia"/>
              </a:endParaRPr>
            </a:p>
          </p:txBody>
        </p:sp>
      </p:grpSp>
      <p:sp>
        <p:nvSpPr>
          <p:cNvPr id="11" name="Rectangle 10"/>
          <p:cNvSpPr/>
          <p:nvPr userDrawn="1"/>
        </p:nvSpPr>
        <p:spPr>
          <a:xfrm>
            <a:off x="4724401" y="1295400"/>
            <a:ext cx="3867944" cy="4191000"/>
          </a:xfrm>
          <a:prstGeom prst="rect">
            <a:avLst/>
          </a:prstGeom>
          <a:solidFill>
            <a:schemeClr val="bg1">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indent="0" algn="ctr" defTabSz="457189" rtl="0" eaLnBrk="1" fontAlgn="auto" latinLnBrk="0" hangingPunct="1">
              <a:lnSpc>
                <a:spcPct val="100000"/>
              </a:lnSpc>
              <a:spcBef>
                <a:spcPts val="0"/>
              </a:spcBef>
              <a:spcAft>
                <a:spcPts val="0"/>
              </a:spcAft>
              <a:buClrTx/>
              <a:buSzTx/>
              <a:buFontTx/>
              <a:buNone/>
              <a:tabLst/>
              <a:defRPr/>
            </a:pPr>
            <a:r>
              <a:rPr lang="en-US" sz="1800" dirty="0" smtClean="0">
                <a:latin typeface="Georgia"/>
                <a:cs typeface="Georgia"/>
              </a:rPr>
              <a:t>Click to insert image</a:t>
            </a:r>
            <a:br>
              <a:rPr lang="en-US" sz="1800" dirty="0" smtClean="0">
                <a:latin typeface="Georgia"/>
                <a:cs typeface="Georgia"/>
              </a:rPr>
            </a:br>
            <a:r>
              <a:rPr lang="en-US" sz="1800" dirty="0" smtClean="0">
                <a:latin typeface="Georgia"/>
                <a:cs typeface="Georgia"/>
              </a:rPr>
              <a:t/>
            </a:r>
            <a:br>
              <a:rPr lang="en-US" sz="1800" dirty="0" smtClean="0">
                <a:latin typeface="Georgia"/>
                <a:cs typeface="Georgia"/>
              </a:rPr>
            </a:br>
            <a:r>
              <a:rPr kumimoji="0" lang="en-US" sz="1800" b="0" i="0" u="none" strike="noStrike" kern="1200" cap="none" spc="0" normalizeH="0" baseline="0" noProof="0" dirty="0" smtClean="0">
                <a:ln>
                  <a:noFill/>
                </a:ln>
                <a:solidFill>
                  <a:schemeClr val="bg1"/>
                </a:solidFill>
                <a:effectLst/>
                <a:uLnTx/>
                <a:uFillTx/>
                <a:latin typeface="Georgia"/>
                <a:ea typeface="+mn-ea"/>
                <a:cs typeface="Georgia"/>
              </a:rPr>
              <a:t>REMEMBER</a:t>
            </a:r>
            <a:r>
              <a:rPr kumimoji="0" lang="en-US" sz="1400" b="0" i="0" u="none" strike="noStrike" kern="1200" cap="none" spc="0" normalizeH="0" baseline="0" noProof="0" dirty="0" smtClean="0">
                <a:ln>
                  <a:noFill/>
                </a:ln>
                <a:solidFill>
                  <a:schemeClr val="bg1"/>
                </a:solidFill>
                <a:effectLst/>
                <a:uLnTx/>
                <a:uFillTx/>
                <a:latin typeface="Georgia"/>
                <a:ea typeface="+mn-ea"/>
                <a:cs typeface="Georgia"/>
              </a:rPr>
              <a:t> </a:t>
            </a:r>
            <a:br>
              <a:rPr kumimoji="0" lang="en-US" sz="1400" b="0" i="0" u="none" strike="noStrike" kern="1200" cap="none" spc="0" normalizeH="0" baseline="0" noProof="0" dirty="0" smtClean="0">
                <a:ln>
                  <a:noFill/>
                </a:ln>
                <a:solidFill>
                  <a:schemeClr val="bg1"/>
                </a:solidFill>
                <a:effectLst/>
                <a:uLnTx/>
                <a:uFillTx/>
                <a:latin typeface="Georgia"/>
                <a:ea typeface="+mn-ea"/>
                <a:cs typeface="Georgia"/>
              </a:rPr>
            </a:br>
            <a:r>
              <a:rPr kumimoji="0" lang="en-US" sz="1400" b="0" i="0" u="none" strike="noStrike" kern="1200" cap="none" spc="0" normalizeH="0" baseline="0" noProof="0" dirty="0" smtClean="0">
                <a:ln>
                  <a:noFill/>
                </a:ln>
                <a:solidFill>
                  <a:schemeClr val="bg1"/>
                </a:solidFill>
                <a:effectLst/>
                <a:uLnTx/>
                <a:uFillTx/>
                <a:latin typeface="Georgia"/>
                <a:ea typeface="+mn-ea"/>
                <a:cs typeface="Georgia"/>
              </a:rPr>
              <a:t>Add alternate text to your image </a:t>
            </a:r>
            <a:br>
              <a:rPr kumimoji="0" lang="en-US" sz="1400" b="0" i="0" u="none" strike="noStrike" kern="1200" cap="none" spc="0" normalizeH="0" baseline="0" noProof="0" dirty="0" smtClean="0">
                <a:ln>
                  <a:noFill/>
                </a:ln>
                <a:solidFill>
                  <a:schemeClr val="bg1"/>
                </a:solidFill>
                <a:effectLst/>
                <a:uLnTx/>
                <a:uFillTx/>
                <a:latin typeface="Georgia"/>
                <a:ea typeface="+mn-ea"/>
                <a:cs typeface="Georgia"/>
              </a:rPr>
            </a:br>
            <a:r>
              <a:rPr kumimoji="0" lang="en-US" sz="1400" b="0" i="0" u="none" strike="noStrike" kern="1200" cap="none" spc="0" normalizeH="0" baseline="0" noProof="0" dirty="0" smtClean="0">
                <a:ln>
                  <a:noFill/>
                </a:ln>
                <a:solidFill>
                  <a:schemeClr val="bg1"/>
                </a:solidFill>
                <a:effectLst/>
                <a:uLnTx/>
                <a:uFillTx/>
                <a:latin typeface="Georgia"/>
                <a:ea typeface="+mn-ea"/>
                <a:cs typeface="Georgia"/>
              </a:rPr>
              <a:t>for 508 accessibility.</a:t>
            </a:r>
            <a:br>
              <a:rPr kumimoji="0" lang="en-US" sz="1400" b="0" i="0" u="none" strike="noStrike" kern="1200" cap="none" spc="0" normalizeH="0" baseline="0" noProof="0" dirty="0" smtClean="0">
                <a:ln>
                  <a:noFill/>
                </a:ln>
                <a:solidFill>
                  <a:schemeClr val="bg1"/>
                </a:solidFill>
                <a:effectLst/>
                <a:uLnTx/>
                <a:uFillTx/>
                <a:latin typeface="Georgia"/>
                <a:ea typeface="+mn-ea"/>
                <a:cs typeface="Georgia"/>
              </a:rPr>
            </a:br>
            <a:r>
              <a:rPr kumimoji="0" lang="en-US" sz="1400" b="0" i="0" u="none" strike="noStrike" kern="1200" cap="none" spc="0" normalizeH="0" baseline="0" noProof="0" dirty="0" smtClean="0">
                <a:ln>
                  <a:noFill/>
                </a:ln>
                <a:solidFill>
                  <a:schemeClr val="bg1"/>
                </a:solidFill>
                <a:effectLst/>
                <a:uLnTx/>
                <a:uFillTx/>
                <a:latin typeface="Georgia"/>
                <a:ea typeface="+mn-ea"/>
                <a:cs typeface="Georgia"/>
              </a:rPr>
              <a:t/>
            </a:r>
            <a:br>
              <a:rPr kumimoji="0" lang="en-US" sz="1400" b="0" i="0" u="none" strike="noStrike" kern="1200" cap="none" spc="0" normalizeH="0" baseline="0" noProof="0" dirty="0" smtClean="0">
                <a:ln>
                  <a:noFill/>
                </a:ln>
                <a:solidFill>
                  <a:schemeClr val="bg1"/>
                </a:solidFill>
                <a:effectLst/>
                <a:uLnTx/>
                <a:uFillTx/>
                <a:latin typeface="Georgia"/>
                <a:ea typeface="+mn-ea"/>
                <a:cs typeface="Georgia"/>
              </a:rPr>
            </a:br>
            <a:r>
              <a:rPr kumimoji="0" lang="en-US" sz="1400" b="0" i="0" u="none" strike="noStrike" kern="1200" cap="none" spc="0" normalizeH="0" baseline="0" noProof="0" dirty="0" smtClean="0">
                <a:ln>
                  <a:noFill/>
                </a:ln>
                <a:solidFill>
                  <a:schemeClr val="bg1"/>
                </a:solidFill>
                <a:effectLst/>
                <a:uLnTx/>
                <a:uFillTx/>
                <a:latin typeface="Georgia"/>
                <a:ea typeface="+mn-ea"/>
                <a:cs typeface="Georgia"/>
              </a:rPr>
              <a:t>For more information on how to do this </a:t>
            </a:r>
            <a:br>
              <a:rPr kumimoji="0" lang="en-US" sz="1400" b="0" i="0" u="none" strike="noStrike" kern="1200" cap="none" spc="0" normalizeH="0" baseline="0" noProof="0" dirty="0" smtClean="0">
                <a:ln>
                  <a:noFill/>
                </a:ln>
                <a:solidFill>
                  <a:schemeClr val="bg1"/>
                </a:solidFill>
                <a:effectLst/>
                <a:uLnTx/>
                <a:uFillTx/>
                <a:latin typeface="Georgia"/>
                <a:ea typeface="+mn-ea"/>
                <a:cs typeface="Georgia"/>
              </a:rPr>
            </a:br>
            <a:r>
              <a:rPr kumimoji="0" lang="en-US" sz="1400" b="0" i="0" u="none" strike="noStrike" kern="1200" cap="none" spc="0" normalizeH="0" baseline="0" noProof="0" dirty="0" smtClean="0">
                <a:ln>
                  <a:noFill/>
                </a:ln>
                <a:solidFill>
                  <a:schemeClr val="bg1"/>
                </a:solidFill>
                <a:effectLst/>
                <a:uLnTx/>
                <a:uFillTx/>
                <a:latin typeface="Georgia"/>
                <a:ea typeface="+mn-ea"/>
                <a:cs typeface="Georgia"/>
              </a:rPr>
              <a:t>please visit: </a:t>
            </a:r>
            <a:r>
              <a:rPr kumimoji="0" lang="en-US" sz="1400" b="0" i="0" u="none" strike="noStrike" kern="1200" cap="none" spc="0" normalizeH="0" baseline="0" noProof="0" dirty="0" smtClean="0">
                <a:ln>
                  <a:noFill/>
                </a:ln>
                <a:solidFill>
                  <a:schemeClr val="bg1"/>
                </a:solidFill>
                <a:effectLst/>
                <a:uLnTx/>
                <a:uFillTx/>
                <a:latin typeface="Georgia"/>
                <a:ea typeface="+mn-ea"/>
                <a:cs typeface="Georgia"/>
                <a:hlinkClick r:id="rId3"/>
              </a:rPr>
              <a:t>http://www.section508.va.gov/support/tutorials/powerpoint/index.asp</a:t>
            </a:r>
            <a:endParaRPr lang="en-US" sz="1400" dirty="0">
              <a:solidFill>
                <a:schemeClr val="bg1"/>
              </a:solidFill>
              <a:latin typeface="Georgia"/>
              <a:cs typeface="Georgia"/>
            </a:endParaRPr>
          </a:p>
        </p:txBody>
      </p:sp>
      <p:sp>
        <p:nvSpPr>
          <p:cNvPr id="4" name="Text Placeholder 3"/>
          <p:cNvSpPr>
            <a:spLocks noGrp="1"/>
          </p:cNvSpPr>
          <p:nvPr>
            <p:ph type="body" sz="half" idx="2" hasCustomPrompt="1"/>
          </p:nvPr>
        </p:nvSpPr>
        <p:spPr>
          <a:xfrm>
            <a:off x="914400" y="1828798"/>
            <a:ext cx="3352800" cy="4495802"/>
          </a:xfrm>
          <a:prstGeom prst="rect">
            <a:avLst/>
          </a:prstGeom>
          <a:ln>
            <a:solidFill>
              <a:schemeClr val="bg1"/>
            </a:solidFill>
          </a:ln>
        </p:spPr>
        <p:txBody>
          <a:bodyPr/>
          <a:lstStyle>
            <a:lvl1pPr marL="0" marR="0" indent="0" algn="l" defTabSz="457189" rtl="0" eaLnBrk="1" fontAlgn="auto" latinLnBrk="0" hangingPunct="1">
              <a:lnSpc>
                <a:spcPct val="100000"/>
              </a:lnSpc>
              <a:spcBef>
                <a:spcPct val="20000"/>
              </a:spcBef>
              <a:spcAft>
                <a:spcPts val="0"/>
              </a:spcAft>
              <a:buClrTx/>
              <a:buSzTx/>
              <a:buFont typeface="Arial"/>
              <a:buNone/>
              <a:tabLst/>
              <a:defRPr sz="1400">
                <a:solidFill>
                  <a:srgbClr val="7F7F7F"/>
                </a:solidFill>
                <a:latin typeface="Georgia"/>
                <a:cs typeface="Georgia"/>
              </a:defRPr>
            </a:lvl1pPr>
            <a:lvl2pPr marL="457189" indent="0">
              <a:buNone/>
              <a:defRPr sz="1200"/>
            </a:lvl2pPr>
            <a:lvl3pPr marL="914377" indent="0">
              <a:buNone/>
              <a:defRPr sz="1000"/>
            </a:lvl3pPr>
            <a:lvl4pPr marL="1371566" indent="0">
              <a:buNone/>
              <a:defRPr sz="900"/>
            </a:lvl4pPr>
            <a:lvl5pPr marL="1828754" indent="0">
              <a:buNone/>
              <a:defRPr sz="900"/>
            </a:lvl5pPr>
            <a:lvl6pPr marL="2285943" indent="0">
              <a:buNone/>
              <a:defRPr sz="900"/>
            </a:lvl6pPr>
            <a:lvl7pPr marL="2743131" indent="0">
              <a:buNone/>
              <a:defRPr sz="900"/>
            </a:lvl7pPr>
            <a:lvl8pPr marL="3200320" indent="0">
              <a:buNone/>
              <a:defRPr sz="900"/>
            </a:lvl8pPr>
            <a:lvl9pPr marL="3657509" indent="0">
              <a:buNone/>
              <a:defRPr sz="900"/>
            </a:lvl9pPr>
          </a:lstStyle>
          <a:p>
            <a:pPr marL="0" marR="0" lvl="0" indent="0" algn="l" defTabSz="457189" rtl="0" eaLnBrk="1" fontAlgn="auto" latinLnBrk="0" hangingPunct="1">
              <a:lnSpc>
                <a:spcPct val="100000"/>
              </a:lnSpc>
              <a:spcBef>
                <a:spcPct val="20000"/>
              </a:spcBef>
              <a:spcAft>
                <a:spcPts val="0"/>
              </a:spcAft>
              <a:buClrTx/>
              <a:buSzTx/>
              <a:buFont typeface="Arial"/>
              <a:buNone/>
              <a:tabLst/>
              <a:defRPr/>
            </a:pPr>
            <a:r>
              <a:rPr lang="en-US" dirty="0" smtClean="0"/>
              <a:t>This area is proposed as a text box with information set at this approximate size and with this colorization. The size and layout proportions shown are merely recommendations and should be edited to accommodate your specific needs. This area is proposed as a text box with information set at this approximate size and with this colorization. The size and layout proportions shown are merely recommendations and should be edited to accommodate your specific needs. This area is proposed as a text box with information set at this approximate size and with this colorization. The size and layout proportions shown are merely recommendations and should be edited to accommodate your specific needs. </a:t>
            </a:r>
          </a:p>
          <a:p>
            <a:pPr marL="0" marR="0" lvl="0" indent="0" algn="l" defTabSz="457189" rtl="0" eaLnBrk="1" fontAlgn="auto" latinLnBrk="0" hangingPunct="1">
              <a:lnSpc>
                <a:spcPct val="100000"/>
              </a:lnSpc>
              <a:spcBef>
                <a:spcPct val="20000"/>
              </a:spcBef>
              <a:spcAft>
                <a:spcPts val="0"/>
              </a:spcAft>
              <a:buClrTx/>
              <a:buSzTx/>
              <a:buFont typeface="Arial"/>
              <a:buNone/>
              <a:tabLst/>
              <a:defRPr/>
            </a:pPr>
            <a:endParaRPr lang="en-US" dirty="0" smtClean="0"/>
          </a:p>
          <a:p>
            <a:pPr lvl="0"/>
            <a:endParaRPr lang="en-US" dirty="0" smtClean="0"/>
          </a:p>
        </p:txBody>
      </p:sp>
      <p:sp>
        <p:nvSpPr>
          <p:cNvPr id="2" name="Title 1"/>
          <p:cNvSpPr>
            <a:spLocks noGrp="1"/>
          </p:cNvSpPr>
          <p:nvPr>
            <p:ph type="title"/>
          </p:nvPr>
        </p:nvSpPr>
        <p:spPr>
          <a:xfrm>
            <a:off x="914400" y="1371599"/>
            <a:ext cx="3657600" cy="457200"/>
          </a:xfrm>
          <a:prstGeom prst="rect">
            <a:avLst/>
          </a:prstGeom>
          <a:ln>
            <a:solidFill>
              <a:schemeClr val="bg1"/>
            </a:solidFill>
          </a:ln>
        </p:spPr>
        <p:txBody>
          <a:bodyPr anchor="t"/>
          <a:lstStyle>
            <a:lvl1pPr algn="l">
              <a:defRPr sz="1800" b="1">
                <a:solidFill>
                  <a:srgbClr val="7F7F7F"/>
                </a:solidFill>
                <a:latin typeface="Georgia"/>
                <a:cs typeface="Georgia"/>
              </a:defRPr>
            </a:lvl1pPr>
          </a:lstStyle>
          <a:p>
            <a:r>
              <a:rPr lang="en-US" dirty="0" smtClean="0"/>
              <a:t>Click to edit Master title style</a:t>
            </a:r>
            <a:endParaRPr lang="en-US" dirty="0"/>
          </a:p>
        </p:txBody>
      </p:sp>
      <p:sp>
        <p:nvSpPr>
          <p:cNvPr id="10" name="TextBox 9"/>
          <p:cNvSpPr txBox="1"/>
          <p:nvPr userDrawn="1"/>
        </p:nvSpPr>
        <p:spPr>
          <a:xfrm>
            <a:off x="4648201" y="5667348"/>
            <a:ext cx="3867944" cy="553998"/>
          </a:xfrm>
          <a:prstGeom prst="rect">
            <a:avLst/>
          </a:prstGeom>
          <a:noFill/>
        </p:spPr>
        <p:txBody>
          <a:bodyPr wrap="square" rtlCol="0">
            <a:spAutoFit/>
          </a:bodyPr>
          <a:lstStyle/>
          <a:p>
            <a:r>
              <a:rPr lang="en-US" sz="1000" b="0" kern="1200" dirty="0" smtClean="0">
                <a:solidFill>
                  <a:srgbClr val="3088CD"/>
                </a:solidFill>
                <a:latin typeface="Georgia"/>
                <a:ea typeface="+mn-ea"/>
                <a:cs typeface="Georgia"/>
              </a:rPr>
              <a:t>Caption Text Option 1: shown in VA Light Blue and set differently for use in calling out information.</a:t>
            </a:r>
            <a:r>
              <a:rPr lang="en-US" sz="1000" b="0" kern="1200" baseline="0" dirty="0" smtClean="0">
                <a:solidFill>
                  <a:srgbClr val="3088CD"/>
                </a:solidFill>
                <a:latin typeface="Georgia"/>
                <a:ea typeface="+mn-ea"/>
                <a:cs typeface="Georgia"/>
              </a:rPr>
              <a:t> REMEMBER to add alternate text to your image for 508 accessibility. </a:t>
            </a:r>
            <a:endParaRPr lang="en-US" sz="1000" b="0" dirty="0">
              <a:solidFill>
                <a:srgbClr val="3088CD"/>
              </a:solidFill>
              <a:latin typeface="Georgia"/>
              <a:cs typeface="Georgia"/>
            </a:endParaRPr>
          </a:p>
        </p:txBody>
      </p:sp>
      <p:sp>
        <p:nvSpPr>
          <p:cNvPr id="16" name="TextBox 15"/>
          <p:cNvSpPr txBox="1"/>
          <p:nvPr userDrawn="1"/>
        </p:nvSpPr>
        <p:spPr>
          <a:xfrm>
            <a:off x="914400" y="317212"/>
            <a:ext cx="6705600" cy="292388"/>
          </a:xfrm>
          <a:prstGeom prst="rect">
            <a:avLst/>
          </a:prstGeom>
          <a:noFill/>
        </p:spPr>
        <p:txBody>
          <a:bodyPr wrap="square" rtlCol="0">
            <a:spAutoFit/>
          </a:bodyPr>
          <a:lstStyle/>
          <a:p>
            <a:r>
              <a:rPr lang="en-US" sz="1300" kern="1200" cap="all" dirty="0" smtClean="0">
                <a:solidFill>
                  <a:schemeClr val="bg1"/>
                </a:solidFill>
                <a:latin typeface="Georgia"/>
                <a:ea typeface="+mn-ea"/>
                <a:cs typeface="Georgia"/>
              </a:rPr>
              <a:t>CLICK HERE TO EDIT</a:t>
            </a:r>
            <a:r>
              <a:rPr lang="en-US" sz="1300" kern="1200" cap="all" baseline="0" dirty="0" smtClean="0">
                <a:solidFill>
                  <a:schemeClr val="bg1"/>
                </a:solidFill>
                <a:latin typeface="Georgia"/>
                <a:ea typeface="+mn-ea"/>
                <a:cs typeface="Georgia"/>
              </a:rPr>
              <a:t> DOCUMENT TITLE HEADER INFORMATION</a:t>
            </a:r>
            <a:endParaRPr lang="en-US" sz="1300" cap="all" dirty="0">
              <a:solidFill>
                <a:schemeClr val="bg1"/>
              </a:solidFill>
              <a:latin typeface="Georgia"/>
              <a:cs typeface="Georgia"/>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1_Picture with Caption">
    <p:spTree>
      <p:nvGrpSpPr>
        <p:cNvPr id="1" name=""/>
        <p:cNvGrpSpPr/>
        <p:nvPr/>
      </p:nvGrpSpPr>
      <p:grpSpPr>
        <a:xfrm>
          <a:off x="0" y="0"/>
          <a:ext cx="0" cy="0"/>
          <a:chOff x="0" y="0"/>
          <a:chExt cx="0" cy="0"/>
        </a:xfrm>
      </p:grpSpPr>
      <p:pic>
        <p:nvPicPr>
          <p:cNvPr id="10" name="Picture 9" title="I CARE LOGO"/>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241891" y="113645"/>
            <a:ext cx="648010" cy="495963"/>
          </a:xfrm>
          <a:prstGeom prst="rect">
            <a:avLst/>
          </a:prstGeom>
        </p:spPr>
      </p:pic>
      <p:grpSp>
        <p:nvGrpSpPr>
          <p:cNvPr id="12" name="Group 11"/>
          <p:cNvGrpSpPr/>
          <p:nvPr userDrawn="1"/>
        </p:nvGrpSpPr>
        <p:grpSpPr>
          <a:xfrm>
            <a:off x="152400" y="6553208"/>
            <a:ext cx="8763000" cy="304801"/>
            <a:chOff x="152400" y="6553200"/>
            <a:chExt cx="8763000" cy="304801"/>
          </a:xfrm>
        </p:grpSpPr>
        <p:sp>
          <p:nvSpPr>
            <p:cNvPr id="17" name="Footer Placeholder 2"/>
            <p:cNvSpPr txBox="1">
              <a:spLocks/>
            </p:cNvSpPr>
            <p:nvPr userDrawn="1"/>
          </p:nvSpPr>
          <p:spPr>
            <a:xfrm>
              <a:off x="152400" y="6553200"/>
              <a:ext cx="3505200" cy="304801"/>
            </a:xfrm>
            <a:prstGeom prst="rect">
              <a:avLst/>
            </a:prstGeom>
          </p:spPr>
          <p:txBody>
            <a:bodyPr anchor="ctr"/>
            <a:lstStyle>
              <a:lvl1pPr>
                <a:defRPr sz="1000" spc="600">
                  <a:solidFill>
                    <a:schemeClr val="bg1"/>
                  </a:solidFill>
                  <a:latin typeface="Myriad Pro"/>
                  <a:cs typeface="Myriad Pro"/>
                </a:defRPr>
              </a:lvl1pPr>
            </a:lstStyle>
            <a:p>
              <a:pPr marL="0" marR="0" lvl="0" indent="0" algn="l" defTabSz="457189"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600" normalizeH="0" baseline="0" noProof="0" dirty="0" smtClean="0">
                  <a:ln>
                    <a:noFill/>
                  </a:ln>
                  <a:solidFill>
                    <a:schemeClr val="bg1"/>
                  </a:solidFill>
                  <a:effectLst/>
                  <a:uLnTx/>
                  <a:uFillTx/>
                  <a:latin typeface="Georgia"/>
                  <a:ea typeface="+mn-ea"/>
                  <a:cs typeface="Georgia"/>
                </a:rPr>
                <a:t>U.S. Department of Veterans Affairs</a:t>
              </a:r>
              <a:endParaRPr kumimoji="0" lang="en-US" sz="1000" b="0" i="0" u="none" strike="noStrike" kern="1200" cap="none" spc="600" normalizeH="0" baseline="0" noProof="0" dirty="0">
                <a:ln>
                  <a:noFill/>
                </a:ln>
                <a:solidFill>
                  <a:schemeClr val="bg1"/>
                </a:solidFill>
                <a:effectLst/>
                <a:uLnTx/>
                <a:uFillTx/>
                <a:latin typeface="Georgia"/>
                <a:ea typeface="+mn-ea"/>
                <a:cs typeface="Georgia"/>
              </a:endParaRPr>
            </a:p>
          </p:txBody>
        </p:sp>
        <p:sp>
          <p:nvSpPr>
            <p:cNvPr id="18" name="Footer Placeholder 2"/>
            <p:cNvSpPr txBox="1">
              <a:spLocks/>
            </p:cNvSpPr>
            <p:nvPr userDrawn="1"/>
          </p:nvSpPr>
          <p:spPr>
            <a:xfrm>
              <a:off x="4419600" y="6553200"/>
              <a:ext cx="1143000" cy="304801"/>
            </a:xfrm>
            <a:prstGeom prst="rect">
              <a:avLst/>
            </a:prstGeom>
          </p:spPr>
          <p:txBody>
            <a:bodyPr anchor="ctr"/>
            <a:lstStyle>
              <a:lvl1pPr>
                <a:defRPr sz="1000" spc="600">
                  <a:solidFill>
                    <a:schemeClr val="bg1"/>
                  </a:solidFill>
                  <a:latin typeface="Myriad Pro"/>
                  <a:cs typeface="Myriad Pro"/>
                </a:defRPr>
              </a:lvl1pPr>
            </a:lstStyle>
            <a:p>
              <a:pPr marL="0" marR="0" lvl="0" indent="0" algn="l" defTabSz="457189"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600" normalizeH="0" baseline="0" noProof="0" dirty="0" smtClean="0">
                  <a:ln>
                    <a:noFill/>
                  </a:ln>
                  <a:solidFill>
                    <a:schemeClr val="bg1"/>
                  </a:solidFill>
                  <a:effectLst/>
                  <a:uLnTx/>
                  <a:uFillTx/>
                  <a:latin typeface="Georgia"/>
                  <a:ea typeface="+mn-ea"/>
                  <a:cs typeface="Georgia"/>
                </a:rPr>
                <a:t>DATE</a:t>
              </a:r>
              <a:endParaRPr kumimoji="0" lang="en-US" sz="1000" b="0" i="0" u="none" strike="noStrike" kern="1200" cap="none" spc="600" normalizeH="0" baseline="0" noProof="0" dirty="0">
                <a:ln>
                  <a:noFill/>
                </a:ln>
                <a:solidFill>
                  <a:schemeClr val="bg1"/>
                </a:solidFill>
                <a:effectLst/>
                <a:uLnTx/>
                <a:uFillTx/>
                <a:latin typeface="Georgia"/>
                <a:ea typeface="+mn-ea"/>
                <a:cs typeface="Georgia"/>
              </a:endParaRPr>
            </a:p>
          </p:txBody>
        </p:sp>
        <p:sp>
          <p:nvSpPr>
            <p:cNvPr id="19" name="Footer Placeholder 2"/>
            <p:cNvSpPr txBox="1">
              <a:spLocks/>
            </p:cNvSpPr>
            <p:nvPr userDrawn="1"/>
          </p:nvSpPr>
          <p:spPr>
            <a:xfrm>
              <a:off x="5410200" y="6553200"/>
              <a:ext cx="3505200" cy="304801"/>
            </a:xfrm>
            <a:prstGeom prst="rect">
              <a:avLst/>
            </a:prstGeom>
          </p:spPr>
          <p:txBody>
            <a:bodyPr anchor="ctr"/>
            <a:lstStyle>
              <a:lvl1pPr>
                <a:defRPr sz="1000" spc="600">
                  <a:solidFill>
                    <a:schemeClr val="bg1"/>
                  </a:solidFill>
                  <a:latin typeface="Myriad Pro"/>
                  <a:cs typeface="Myriad Pro"/>
                </a:defRPr>
              </a:lvl1pPr>
            </a:lstStyle>
            <a:p>
              <a:pPr marL="0" marR="0" lvl="0" indent="0" algn="r" defTabSz="457189" rtl="0" eaLnBrk="1" fontAlgn="auto" latinLnBrk="0" hangingPunct="1">
                <a:lnSpc>
                  <a:spcPct val="100000"/>
                </a:lnSpc>
                <a:spcBef>
                  <a:spcPts val="0"/>
                </a:spcBef>
                <a:spcAft>
                  <a:spcPts val="0"/>
                </a:spcAft>
                <a:buClrTx/>
                <a:buSzTx/>
                <a:buFontTx/>
                <a:buNone/>
                <a:tabLst/>
                <a:defRPr/>
              </a:pPr>
              <a:fld id="{1A5F8DB0-55B4-0340-8C35-5B2202340F07}" type="slidenum">
                <a:rPr lang="en-US" sz="1000" smtClean="0">
                  <a:latin typeface="Georgia"/>
                  <a:cs typeface="Georgia"/>
                </a:rPr>
                <a:pPr marL="0" marR="0" lvl="0" indent="0" algn="r" defTabSz="457189" rtl="0" eaLnBrk="1" fontAlgn="auto" latinLnBrk="0" hangingPunct="1">
                  <a:lnSpc>
                    <a:spcPct val="100000"/>
                  </a:lnSpc>
                  <a:spcBef>
                    <a:spcPts val="0"/>
                  </a:spcBef>
                  <a:spcAft>
                    <a:spcPts val="0"/>
                  </a:spcAft>
                  <a:buClrTx/>
                  <a:buSzTx/>
                  <a:buFontTx/>
                  <a:buNone/>
                  <a:tabLst/>
                  <a:defRPr/>
                </a:pPr>
                <a:t>‹#›</a:t>
              </a:fld>
              <a:endParaRPr kumimoji="0" lang="en-US" sz="1000" b="0" i="0" u="none" strike="noStrike" kern="1200" cap="none" spc="600" normalizeH="0" baseline="0" noProof="0" dirty="0">
                <a:ln>
                  <a:noFill/>
                </a:ln>
                <a:solidFill>
                  <a:schemeClr val="bg1"/>
                </a:solidFill>
                <a:effectLst/>
                <a:uLnTx/>
                <a:uFillTx/>
                <a:latin typeface="Georgia"/>
                <a:ea typeface="+mn-ea"/>
                <a:cs typeface="Georgia"/>
              </a:endParaRPr>
            </a:p>
          </p:txBody>
        </p:sp>
      </p:grpSp>
      <p:sp>
        <p:nvSpPr>
          <p:cNvPr id="4" name="Text Placeholder 3"/>
          <p:cNvSpPr>
            <a:spLocks noGrp="1"/>
          </p:cNvSpPr>
          <p:nvPr>
            <p:ph type="body" sz="half" idx="2" hasCustomPrompt="1"/>
          </p:nvPr>
        </p:nvSpPr>
        <p:spPr>
          <a:xfrm>
            <a:off x="990600" y="5334000"/>
            <a:ext cx="7086600" cy="990600"/>
          </a:xfrm>
          <a:prstGeom prst="rect">
            <a:avLst/>
          </a:prstGeom>
          <a:ln>
            <a:solidFill>
              <a:schemeClr val="bg1"/>
            </a:solidFill>
          </a:ln>
        </p:spPr>
        <p:txBody>
          <a:bodyPr/>
          <a:lstStyle>
            <a:lvl1pPr marL="0" indent="0">
              <a:buNone/>
              <a:defRPr sz="1400" baseline="0">
                <a:solidFill>
                  <a:srgbClr val="7F7F7F"/>
                </a:solidFill>
                <a:latin typeface="Georgia"/>
                <a:cs typeface="Georgia"/>
              </a:defRPr>
            </a:lvl1pPr>
            <a:lvl2pPr marL="457189" indent="0">
              <a:buNone/>
              <a:defRPr sz="1200"/>
            </a:lvl2pPr>
            <a:lvl3pPr marL="914377" indent="0">
              <a:buNone/>
              <a:defRPr sz="1000"/>
            </a:lvl3pPr>
            <a:lvl4pPr marL="1371566" indent="0">
              <a:buNone/>
              <a:defRPr sz="900"/>
            </a:lvl4pPr>
            <a:lvl5pPr marL="1828754" indent="0">
              <a:buNone/>
              <a:defRPr sz="900"/>
            </a:lvl5pPr>
            <a:lvl6pPr marL="2285943" indent="0">
              <a:buNone/>
              <a:defRPr sz="900"/>
            </a:lvl6pPr>
            <a:lvl7pPr marL="2743131" indent="0">
              <a:buNone/>
              <a:defRPr sz="900"/>
            </a:lvl7pPr>
            <a:lvl8pPr marL="3200320" indent="0">
              <a:buNone/>
              <a:defRPr sz="900"/>
            </a:lvl8pPr>
            <a:lvl9pPr marL="3657509" indent="0">
              <a:buNone/>
              <a:defRPr sz="900"/>
            </a:lvl9pPr>
          </a:lstStyle>
          <a:p>
            <a:pPr lvl="0"/>
            <a:r>
              <a:rPr lang="en-US" dirty="0" smtClean="0"/>
              <a:t>This area is proposed as a text box with information set at this approximate size and with this colorization. The size and layout proportions shown are merely recommendations and should be edited to accommodate your specific needs.  This area is proposed as a text box with </a:t>
            </a:r>
          </a:p>
        </p:txBody>
      </p:sp>
      <p:sp>
        <p:nvSpPr>
          <p:cNvPr id="11" name="Rectangle 10"/>
          <p:cNvSpPr/>
          <p:nvPr userDrawn="1"/>
        </p:nvSpPr>
        <p:spPr>
          <a:xfrm>
            <a:off x="1066800" y="1295400"/>
            <a:ext cx="3429000" cy="3352800"/>
          </a:xfrm>
          <a:prstGeom prst="rect">
            <a:avLst/>
          </a:prstGeom>
          <a:solidFill>
            <a:schemeClr val="bg1">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189"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smtClean="0">
                <a:ln>
                  <a:noFill/>
                </a:ln>
                <a:solidFill>
                  <a:prstClr val="white"/>
                </a:solidFill>
                <a:effectLst/>
                <a:uLnTx/>
                <a:uFillTx/>
                <a:latin typeface="Georgia"/>
                <a:ea typeface="+mn-ea"/>
                <a:cs typeface="Georgia"/>
              </a:rPr>
              <a:t>Click to insert image</a:t>
            </a:r>
            <a:br>
              <a:rPr kumimoji="0" lang="en-US" sz="1800" b="0" i="0" u="none" strike="noStrike" kern="1200" cap="none" spc="0" normalizeH="0" baseline="0" noProof="0" dirty="0" smtClean="0">
                <a:ln>
                  <a:noFill/>
                </a:ln>
                <a:solidFill>
                  <a:prstClr val="white"/>
                </a:solidFill>
                <a:effectLst/>
                <a:uLnTx/>
                <a:uFillTx/>
                <a:latin typeface="Georgia"/>
                <a:ea typeface="+mn-ea"/>
                <a:cs typeface="Georgia"/>
              </a:rPr>
            </a:br>
            <a:r>
              <a:rPr kumimoji="0" lang="en-US" sz="1800" b="0" i="0" u="none" strike="noStrike" kern="1200" cap="none" spc="0" normalizeH="0" baseline="0" noProof="0" dirty="0" smtClean="0">
                <a:ln>
                  <a:noFill/>
                </a:ln>
                <a:solidFill>
                  <a:prstClr val="white"/>
                </a:solidFill>
                <a:effectLst/>
                <a:uLnTx/>
                <a:uFillTx/>
                <a:latin typeface="Georgia"/>
                <a:ea typeface="+mn-ea"/>
                <a:cs typeface="Georgia"/>
              </a:rPr>
              <a:t/>
            </a:r>
            <a:br>
              <a:rPr kumimoji="0" lang="en-US" sz="1800" b="0" i="0" u="none" strike="noStrike" kern="1200" cap="none" spc="0" normalizeH="0" baseline="0" noProof="0" dirty="0" smtClean="0">
                <a:ln>
                  <a:noFill/>
                </a:ln>
                <a:solidFill>
                  <a:prstClr val="white"/>
                </a:solidFill>
                <a:effectLst/>
                <a:uLnTx/>
                <a:uFillTx/>
                <a:latin typeface="Georgia"/>
                <a:ea typeface="+mn-ea"/>
                <a:cs typeface="Georgia"/>
              </a:rPr>
            </a:br>
            <a:r>
              <a:rPr kumimoji="0" lang="en-US" sz="1800" b="0" i="0" u="none" strike="noStrike" kern="1200" cap="none" spc="0" normalizeH="0" baseline="0" noProof="0" dirty="0" smtClean="0">
                <a:ln>
                  <a:noFill/>
                </a:ln>
                <a:solidFill>
                  <a:prstClr val="white"/>
                </a:solidFill>
                <a:effectLst/>
                <a:uLnTx/>
                <a:uFillTx/>
                <a:latin typeface="Georgia"/>
                <a:ea typeface="+mn-ea"/>
                <a:cs typeface="Georgia"/>
              </a:rPr>
              <a:t>REMEMBER</a:t>
            </a:r>
            <a:r>
              <a:rPr kumimoji="0" lang="en-US" sz="1400" b="0" i="0" u="none" strike="noStrike" kern="1200" cap="none" spc="0" normalizeH="0" baseline="0" noProof="0" dirty="0" smtClean="0">
                <a:ln>
                  <a:noFill/>
                </a:ln>
                <a:solidFill>
                  <a:prstClr val="white"/>
                </a:solidFill>
                <a:effectLst/>
                <a:uLnTx/>
                <a:uFillTx/>
                <a:latin typeface="Georgia"/>
                <a:ea typeface="+mn-ea"/>
                <a:cs typeface="Georgia"/>
              </a:rPr>
              <a:t> </a:t>
            </a:r>
            <a:br>
              <a:rPr kumimoji="0" lang="en-US" sz="1400" b="0" i="0" u="none" strike="noStrike" kern="1200" cap="none" spc="0" normalizeH="0" baseline="0" noProof="0" dirty="0" smtClean="0">
                <a:ln>
                  <a:noFill/>
                </a:ln>
                <a:solidFill>
                  <a:prstClr val="white"/>
                </a:solidFill>
                <a:effectLst/>
                <a:uLnTx/>
                <a:uFillTx/>
                <a:latin typeface="Georgia"/>
                <a:ea typeface="+mn-ea"/>
                <a:cs typeface="Georgia"/>
              </a:rPr>
            </a:br>
            <a:r>
              <a:rPr kumimoji="0" lang="en-US" sz="1400" b="0" i="0" u="none" strike="noStrike" kern="1200" cap="none" spc="0" normalizeH="0" baseline="0" noProof="0" dirty="0" smtClean="0">
                <a:ln>
                  <a:noFill/>
                </a:ln>
                <a:solidFill>
                  <a:prstClr val="white"/>
                </a:solidFill>
                <a:effectLst/>
                <a:uLnTx/>
                <a:uFillTx/>
                <a:latin typeface="Georgia"/>
                <a:ea typeface="+mn-ea"/>
                <a:cs typeface="Georgia"/>
              </a:rPr>
              <a:t>Add alternate text to your image </a:t>
            </a:r>
            <a:br>
              <a:rPr kumimoji="0" lang="en-US" sz="1400" b="0" i="0" u="none" strike="noStrike" kern="1200" cap="none" spc="0" normalizeH="0" baseline="0" noProof="0" dirty="0" smtClean="0">
                <a:ln>
                  <a:noFill/>
                </a:ln>
                <a:solidFill>
                  <a:prstClr val="white"/>
                </a:solidFill>
                <a:effectLst/>
                <a:uLnTx/>
                <a:uFillTx/>
                <a:latin typeface="Georgia"/>
                <a:ea typeface="+mn-ea"/>
                <a:cs typeface="Georgia"/>
              </a:rPr>
            </a:br>
            <a:r>
              <a:rPr kumimoji="0" lang="en-US" sz="1400" b="0" i="0" u="none" strike="noStrike" kern="1200" cap="none" spc="0" normalizeH="0" baseline="0" noProof="0" dirty="0" smtClean="0">
                <a:ln>
                  <a:noFill/>
                </a:ln>
                <a:solidFill>
                  <a:prstClr val="white"/>
                </a:solidFill>
                <a:effectLst/>
                <a:uLnTx/>
                <a:uFillTx/>
                <a:latin typeface="Georgia"/>
                <a:ea typeface="+mn-ea"/>
                <a:cs typeface="Georgia"/>
              </a:rPr>
              <a:t>for 508 accessibility.</a:t>
            </a:r>
            <a:br>
              <a:rPr kumimoji="0" lang="en-US" sz="1400" b="0" i="0" u="none" strike="noStrike" kern="1200" cap="none" spc="0" normalizeH="0" baseline="0" noProof="0" dirty="0" smtClean="0">
                <a:ln>
                  <a:noFill/>
                </a:ln>
                <a:solidFill>
                  <a:prstClr val="white"/>
                </a:solidFill>
                <a:effectLst/>
                <a:uLnTx/>
                <a:uFillTx/>
                <a:latin typeface="Georgia"/>
                <a:ea typeface="+mn-ea"/>
                <a:cs typeface="Georgia"/>
              </a:rPr>
            </a:br>
            <a:r>
              <a:rPr kumimoji="0" lang="en-US" sz="1400" b="0" i="0" u="none" strike="noStrike" kern="1200" cap="none" spc="0" normalizeH="0" baseline="0" noProof="0" dirty="0" smtClean="0">
                <a:ln>
                  <a:noFill/>
                </a:ln>
                <a:solidFill>
                  <a:prstClr val="white"/>
                </a:solidFill>
                <a:effectLst/>
                <a:uLnTx/>
                <a:uFillTx/>
                <a:latin typeface="Georgia"/>
                <a:ea typeface="+mn-ea"/>
                <a:cs typeface="Georgia"/>
              </a:rPr>
              <a:t/>
            </a:r>
            <a:br>
              <a:rPr kumimoji="0" lang="en-US" sz="1400" b="0" i="0" u="none" strike="noStrike" kern="1200" cap="none" spc="0" normalizeH="0" baseline="0" noProof="0" dirty="0" smtClean="0">
                <a:ln>
                  <a:noFill/>
                </a:ln>
                <a:solidFill>
                  <a:prstClr val="white"/>
                </a:solidFill>
                <a:effectLst/>
                <a:uLnTx/>
                <a:uFillTx/>
                <a:latin typeface="Georgia"/>
                <a:ea typeface="+mn-ea"/>
                <a:cs typeface="Georgia"/>
              </a:rPr>
            </a:br>
            <a:r>
              <a:rPr kumimoji="0" lang="en-US" sz="1400" b="0" i="0" u="none" strike="noStrike" kern="1200" cap="none" spc="0" normalizeH="0" baseline="0" noProof="0" dirty="0" smtClean="0">
                <a:ln>
                  <a:noFill/>
                </a:ln>
                <a:solidFill>
                  <a:prstClr val="white"/>
                </a:solidFill>
                <a:effectLst/>
                <a:uLnTx/>
                <a:uFillTx/>
                <a:latin typeface="Georgia"/>
                <a:ea typeface="+mn-ea"/>
                <a:cs typeface="Georgia"/>
              </a:rPr>
              <a:t>For more information on how to do this </a:t>
            </a:r>
            <a:br>
              <a:rPr kumimoji="0" lang="en-US" sz="1400" b="0" i="0" u="none" strike="noStrike" kern="1200" cap="none" spc="0" normalizeH="0" baseline="0" noProof="0" dirty="0" smtClean="0">
                <a:ln>
                  <a:noFill/>
                </a:ln>
                <a:solidFill>
                  <a:prstClr val="white"/>
                </a:solidFill>
                <a:effectLst/>
                <a:uLnTx/>
                <a:uFillTx/>
                <a:latin typeface="Georgia"/>
                <a:ea typeface="+mn-ea"/>
                <a:cs typeface="Georgia"/>
              </a:rPr>
            </a:br>
            <a:r>
              <a:rPr kumimoji="0" lang="en-US" sz="1400" b="0" i="0" u="none" strike="noStrike" kern="1200" cap="none" spc="0" normalizeH="0" baseline="0" noProof="0" dirty="0" smtClean="0">
                <a:ln>
                  <a:noFill/>
                </a:ln>
                <a:solidFill>
                  <a:prstClr val="white"/>
                </a:solidFill>
                <a:effectLst/>
                <a:uLnTx/>
                <a:uFillTx/>
                <a:latin typeface="Georgia"/>
                <a:ea typeface="+mn-ea"/>
                <a:cs typeface="Georgia"/>
              </a:rPr>
              <a:t>please visit: </a:t>
            </a:r>
            <a:r>
              <a:rPr kumimoji="0" lang="en-US" sz="1400" b="0" i="0" u="none" strike="noStrike" kern="1200" cap="none" spc="0" normalizeH="0" baseline="0" noProof="0" dirty="0" smtClean="0">
                <a:ln>
                  <a:noFill/>
                </a:ln>
                <a:solidFill>
                  <a:prstClr val="white"/>
                </a:solidFill>
                <a:effectLst/>
                <a:uLnTx/>
                <a:uFillTx/>
                <a:latin typeface="Georgia"/>
                <a:ea typeface="+mn-ea"/>
                <a:cs typeface="Georgia"/>
                <a:hlinkClick r:id="rId3"/>
              </a:rPr>
              <a:t>http://www.section508.va.gov/support/tutorials/powerpoint/index.asp</a:t>
            </a:r>
            <a:endParaRPr kumimoji="0" lang="en-US" sz="1400" b="0" i="0" u="none" strike="noStrike" kern="1200" cap="none" spc="0" normalizeH="0" baseline="0" noProof="0" dirty="0">
              <a:ln>
                <a:noFill/>
              </a:ln>
              <a:solidFill>
                <a:prstClr val="white"/>
              </a:solidFill>
              <a:effectLst/>
              <a:uLnTx/>
              <a:uFillTx/>
              <a:latin typeface="Georgia"/>
              <a:ea typeface="+mn-ea"/>
              <a:cs typeface="Georgia"/>
            </a:endParaRPr>
          </a:p>
        </p:txBody>
      </p:sp>
      <p:sp>
        <p:nvSpPr>
          <p:cNvPr id="7" name="Rectangle 6"/>
          <p:cNvSpPr/>
          <p:nvPr userDrawn="1"/>
        </p:nvSpPr>
        <p:spPr>
          <a:xfrm>
            <a:off x="4648200" y="1295400"/>
            <a:ext cx="3429000" cy="3352800"/>
          </a:xfrm>
          <a:prstGeom prst="rect">
            <a:avLst/>
          </a:prstGeom>
          <a:solidFill>
            <a:schemeClr val="bg1">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189"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smtClean="0">
                <a:ln>
                  <a:noFill/>
                </a:ln>
                <a:solidFill>
                  <a:prstClr val="white"/>
                </a:solidFill>
                <a:effectLst/>
                <a:uLnTx/>
                <a:uFillTx/>
                <a:latin typeface="Georgia"/>
                <a:ea typeface="+mn-ea"/>
                <a:cs typeface="Georgia"/>
              </a:rPr>
              <a:t>Click to insert image</a:t>
            </a:r>
            <a:br>
              <a:rPr kumimoji="0" lang="en-US" sz="1800" b="0" i="0" u="none" strike="noStrike" kern="1200" cap="none" spc="0" normalizeH="0" baseline="0" noProof="0" dirty="0" smtClean="0">
                <a:ln>
                  <a:noFill/>
                </a:ln>
                <a:solidFill>
                  <a:prstClr val="white"/>
                </a:solidFill>
                <a:effectLst/>
                <a:uLnTx/>
                <a:uFillTx/>
                <a:latin typeface="Georgia"/>
                <a:ea typeface="+mn-ea"/>
                <a:cs typeface="Georgia"/>
              </a:rPr>
            </a:br>
            <a:r>
              <a:rPr kumimoji="0" lang="en-US" sz="1800" b="0" i="0" u="none" strike="noStrike" kern="1200" cap="none" spc="0" normalizeH="0" baseline="0" noProof="0" dirty="0" smtClean="0">
                <a:ln>
                  <a:noFill/>
                </a:ln>
                <a:solidFill>
                  <a:prstClr val="white"/>
                </a:solidFill>
                <a:effectLst/>
                <a:uLnTx/>
                <a:uFillTx/>
                <a:latin typeface="Georgia"/>
                <a:ea typeface="+mn-ea"/>
                <a:cs typeface="Georgia"/>
              </a:rPr>
              <a:t/>
            </a:r>
            <a:br>
              <a:rPr kumimoji="0" lang="en-US" sz="1800" b="0" i="0" u="none" strike="noStrike" kern="1200" cap="none" spc="0" normalizeH="0" baseline="0" noProof="0" dirty="0" smtClean="0">
                <a:ln>
                  <a:noFill/>
                </a:ln>
                <a:solidFill>
                  <a:prstClr val="white"/>
                </a:solidFill>
                <a:effectLst/>
                <a:uLnTx/>
                <a:uFillTx/>
                <a:latin typeface="Georgia"/>
                <a:ea typeface="+mn-ea"/>
                <a:cs typeface="Georgia"/>
              </a:rPr>
            </a:br>
            <a:r>
              <a:rPr kumimoji="0" lang="en-US" sz="1800" b="0" i="0" u="none" strike="noStrike" kern="1200" cap="none" spc="0" normalizeH="0" baseline="0" noProof="0" dirty="0" smtClean="0">
                <a:ln>
                  <a:noFill/>
                </a:ln>
                <a:solidFill>
                  <a:prstClr val="white"/>
                </a:solidFill>
                <a:effectLst/>
                <a:uLnTx/>
                <a:uFillTx/>
                <a:latin typeface="Georgia"/>
                <a:ea typeface="+mn-ea"/>
                <a:cs typeface="Georgia"/>
              </a:rPr>
              <a:t>REMEMBER</a:t>
            </a:r>
            <a:r>
              <a:rPr kumimoji="0" lang="en-US" sz="1400" b="0" i="0" u="none" strike="noStrike" kern="1200" cap="none" spc="0" normalizeH="0" baseline="0" noProof="0" dirty="0" smtClean="0">
                <a:ln>
                  <a:noFill/>
                </a:ln>
                <a:solidFill>
                  <a:prstClr val="white"/>
                </a:solidFill>
                <a:effectLst/>
                <a:uLnTx/>
                <a:uFillTx/>
                <a:latin typeface="Georgia"/>
                <a:ea typeface="+mn-ea"/>
                <a:cs typeface="Georgia"/>
              </a:rPr>
              <a:t> </a:t>
            </a:r>
            <a:br>
              <a:rPr kumimoji="0" lang="en-US" sz="1400" b="0" i="0" u="none" strike="noStrike" kern="1200" cap="none" spc="0" normalizeH="0" baseline="0" noProof="0" dirty="0" smtClean="0">
                <a:ln>
                  <a:noFill/>
                </a:ln>
                <a:solidFill>
                  <a:prstClr val="white"/>
                </a:solidFill>
                <a:effectLst/>
                <a:uLnTx/>
                <a:uFillTx/>
                <a:latin typeface="Georgia"/>
                <a:ea typeface="+mn-ea"/>
                <a:cs typeface="Georgia"/>
              </a:rPr>
            </a:br>
            <a:r>
              <a:rPr kumimoji="0" lang="en-US" sz="1400" b="0" i="0" u="none" strike="noStrike" kern="1200" cap="none" spc="0" normalizeH="0" baseline="0" noProof="0" dirty="0" smtClean="0">
                <a:ln>
                  <a:noFill/>
                </a:ln>
                <a:solidFill>
                  <a:prstClr val="white"/>
                </a:solidFill>
                <a:effectLst/>
                <a:uLnTx/>
                <a:uFillTx/>
                <a:latin typeface="Georgia"/>
                <a:ea typeface="+mn-ea"/>
                <a:cs typeface="Georgia"/>
              </a:rPr>
              <a:t>Add alternate text to your image </a:t>
            </a:r>
            <a:br>
              <a:rPr kumimoji="0" lang="en-US" sz="1400" b="0" i="0" u="none" strike="noStrike" kern="1200" cap="none" spc="0" normalizeH="0" baseline="0" noProof="0" dirty="0" smtClean="0">
                <a:ln>
                  <a:noFill/>
                </a:ln>
                <a:solidFill>
                  <a:prstClr val="white"/>
                </a:solidFill>
                <a:effectLst/>
                <a:uLnTx/>
                <a:uFillTx/>
                <a:latin typeface="Georgia"/>
                <a:ea typeface="+mn-ea"/>
                <a:cs typeface="Georgia"/>
              </a:rPr>
            </a:br>
            <a:r>
              <a:rPr kumimoji="0" lang="en-US" sz="1400" b="0" i="0" u="none" strike="noStrike" kern="1200" cap="none" spc="0" normalizeH="0" baseline="0" noProof="0" dirty="0" smtClean="0">
                <a:ln>
                  <a:noFill/>
                </a:ln>
                <a:solidFill>
                  <a:prstClr val="white"/>
                </a:solidFill>
                <a:effectLst/>
                <a:uLnTx/>
                <a:uFillTx/>
                <a:latin typeface="Georgia"/>
                <a:ea typeface="+mn-ea"/>
                <a:cs typeface="Georgia"/>
              </a:rPr>
              <a:t>for 508 accessibility.</a:t>
            </a:r>
            <a:br>
              <a:rPr kumimoji="0" lang="en-US" sz="1400" b="0" i="0" u="none" strike="noStrike" kern="1200" cap="none" spc="0" normalizeH="0" baseline="0" noProof="0" dirty="0" smtClean="0">
                <a:ln>
                  <a:noFill/>
                </a:ln>
                <a:solidFill>
                  <a:prstClr val="white"/>
                </a:solidFill>
                <a:effectLst/>
                <a:uLnTx/>
                <a:uFillTx/>
                <a:latin typeface="Georgia"/>
                <a:ea typeface="+mn-ea"/>
                <a:cs typeface="Georgia"/>
              </a:rPr>
            </a:br>
            <a:r>
              <a:rPr kumimoji="0" lang="en-US" sz="1400" b="0" i="0" u="none" strike="noStrike" kern="1200" cap="none" spc="0" normalizeH="0" baseline="0" noProof="0" dirty="0" smtClean="0">
                <a:ln>
                  <a:noFill/>
                </a:ln>
                <a:solidFill>
                  <a:prstClr val="white"/>
                </a:solidFill>
                <a:effectLst/>
                <a:uLnTx/>
                <a:uFillTx/>
                <a:latin typeface="Georgia"/>
                <a:ea typeface="+mn-ea"/>
                <a:cs typeface="Georgia"/>
              </a:rPr>
              <a:t/>
            </a:r>
            <a:br>
              <a:rPr kumimoji="0" lang="en-US" sz="1400" b="0" i="0" u="none" strike="noStrike" kern="1200" cap="none" spc="0" normalizeH="0" baseline="0" noProof="0" dirty="0" smtClean="0">
                <a:ln>
                  <a:noFill/>
                </a:ln>
                <a:solidFill>
                  <a:prstClr val="white"/>
                </a:solidFill>
                <a:effectLst/>
                <a:uLnTx/>
                <a:uFillTx/>
                <a:latin typeface="Georgia"/>
                <a:ea typeface="+mn-ea"/>
                <a:cs typeface="Georgia"/>
              </a:rPr>
            </a:br>
            <a:r>
              <a:rPr kumimoji="0" lang="en-US" sz="1400" b="0" i="0" u="none" strike="noStrike" kern="1200" cap="none" spc="0" normalizeH="0" baseline="0" noProof="0" dirty="0" smtClean="0">
                <a:ln>
                  <a:noFill/>
                </a:ln>
                <a:solidFill>
                  <a:prstClr val="white"/>
                </a:solidFill>
                <a:effectLst/>
                <a:uLnTx/>
                <a:uFillTx/>
                <a:latin typeface="Georgia"/>
                <a:ea typeface="+mn-ea"/>
                <a:cs typeface="Georgia"/>
              </a:rPr>
              <a:t>For more information on how to do this </a:t>
            </a:r>
            <a:br>
              <a:rPr kumimoji="0" lang="en-US" sz="1400" b="0" i="0" u="none" strike="noStrike" kern="1200" cap="none" spc="0" normalizeH="0" baseline="0" noProof="0" dirty="0" smtClean="0">
                <a:ln>
                  <a:noFill/>
                </a:ln>
                <a:solidFill>
                  <a:prstClr val="white"/>
                </a:solidFill>
                <a:effectLst/>
                <a:uLnTx/>
                <a:uFillTx/>
                <a:latin typeface="Georgia"/>
                <a:ea typeface="+mn-ea"/>
                <a:cs typeface="Georgia"/>
              </a:rPr>
            </a:br>
            <a:r>
              <a:rPr kumimoji="0" lang="en-US" sz="1400" b="0" i="0" u="none" strike="noStrike" kern="1200" cap="none" spc="0" normalizeH="0" baseline="0" noProof="0" dirty="0" smtClean="0">
                <a:ln>
                  <a:noFill/>
                </a:ln>
                <a:solidFill>
                  <a:prstClr val="white"/>
                </a:solidFill>
                <a:effectLst/>
                <a:uLnTx/>
                <a:uFillTx/>
                <a:latin typeface="Georgia"/>
                <a:ea typeface="+mn-ea"/>
                <a:cs typeface="Georgia"/>
              </a:rPr>
              <a:t>please visit: </a:t>
            </a:r>
            <a:r>
              <a:rPr kumimoji="0" lang="en-US" sz="1400" b="0" i="0" u="none" strike="noStrike" kern="1200" cap="none" spc="0" normalizeH="0" baseline="0" noProof="0" dirty="0" smtClean="0">
                <a:ln>
                  <a:noFill/>
                </a:ln>
                <a:solidFill>
                  <a:prstClr val="white"/>
                </a:solidFill>
                <a:effectLst/>
                <a:uLnTx/>
                <a:uFillTx/>
                <a:latin typeface="Georgia"/>
                <a:ea typeface="+mn-ea"/>
                <a:cs typeface="Georgia"/>
                <a:hlinkClick r:id="rId3"/>
              </a:rPr>
              <a:t>http://www.section508.va.gov/support/tutorials/powerpoint/index.asp</a:t>
            </a:r>
            <a:endParaRPr kumimoji="0" lang="en-US" sz="1400" b="0" i="0" u="none" strike="noStrike" kern="1200" cap="none" spc="0" normalizeH="0" baseline="0" noProof="0" dirty="0">
              <a:ln>
                <a:noFill/>
              </a:ln>
              <a:solidFill>
                <a:prstClr val="white"/>
              </a:solidFill>
              <a:effectLst/>
              <a:uLnTx/>
              <a:uFillTx/>
              <a:latin typeface="Georgia"/>
              <a:ea typeface="+mn-ea"/>
              <a:cs typeface="Georgia"/>
            </a:endParaRPr>
          </a:p>
        </p:txBody>
      </p:sp>
      <p:sp>
        <p:nvSpPr>
          <p:cNvPr id="2" name="Title 1"/>
          <p:cNvSpPr>
            <a:spLocks noGrp="1"/>
          </p:cNvSpPr>
          <p:nvPr>
            <p:ph type="title"/>
          </p:nvPr>
        </p:nvSpPr>
        <p:spPr>
          <a:xfrm>
            <a:off x="990600" y="4876800"/>
            <a:ext cx="5334000" cy="457200"/>
          </a:xfrm>
          <a:prstGeom prst="rect">
            <a:avLst/>
          </a:prstGeom>
          <a:ln>
            <a:solidFill>
              <a:schemeClr val="bg1"/>
            </a:solidFill>
          </a:ln>
        </p:spPr>
        <p:txBody>
          <a:bodyPr anchor="t"/>
          <a:lstStyle>
            <a:lvl1pPr algn="l">
              <a:defRPr sz="2000" b="1">
                <a:solidFill>
                  <a:srgbClr val="7F7F7F"/>
                </a:solidFill>
                <a:latin typeface="Georgia"/>
                <a:cs typeface="Georgia"/>
              </a:defRPr>
            </a:lvl1pPr>
          </a:lstStyle>
          <a:p>
            <a:r>
              <a:rPr lang="en-US" dirty="0" smtClean="0"/>
              <a:t>Click to edit Master title style</a:t>
            </a:r>
            <a:endParaRPr lang="en-US" dirty="0"/>
          </a:p>
        </p:txBody>
      </p:sp>
      <p:sp>
        <p:nvSpPr>
          <p:cNvPr id="16" name="TextBox 15"/>
          <p:cNvSpPr txBox="1"/>
          <p:nvPr userDrawn="1"/>
        </p:nvSpPr>
        <p:spPr>
          <a:xfrm>
            <a:off x="914400" y="317212"/>
            <a:ext cx="6705600" cy="292388"/>
          </a:xfrm>
          <a:prstGeom prst="rect">
            <a:avLst/>
          </a:prstGeom>
          <a:noFill/>
        </p:spPr>
        <p:txBody>
          <a:bodyPr wrap="square" rtlCol="0">
            <a:spAutoFit/>
          </a:bodyPr>
          <a:lstStyle/>
          <a:p>
            <a:r>
              <a:rPr lang="en-US" sz="1300" kern="1200" cap="all" dirty="0" smtClean="0">
                <a:solidFill>
                  <a:schemeClr val="bg1"/>
                </a:solidFill>
                <a:latin typeface="Georgia"/>
                <a:ea typeface="+mn-ea"/>
                <a:cs typeface="Georgia"/>
              </a:rPr>
              <a:t>CLICK HERE TO EDIT</a:t>
            </a:r>
            <a:r>
              <a:rPr lang="en-US" sz="1300" kern="1200" cap="all" baseline="0" dirty="0" smtClean="0">
                <a:solidFill>
                  <a:schemeClr val="bg1"/>
                </a:solidFill>
                <a:latin typeface="Georgia"/>
                <a:ea typeface="+mn-ea"/>
                <a:cs typeface="Georgia"/>
              </a:rPr>
              <a:t> DOCUMENT TITLE HEADER INFORMATION</a:t>
            </a:r>
            <a:endParaRPr lang="en-US" sz="1300" cap="all" dirty="0">
              <a:solidFill>
                <a:schemeClr val="bg1"/>
              </a:solidFill>
              <a:latin typeface="Georgia"/>
              <a:cs typeface="Georgia"/>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13" Type="http://schemas.openxmlformats.org/officeDocument/2006/relationships/image" Target="../media/image2.png"/><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image" Target="../media/image1.jpeg"/><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theme" Target="../theme/theme2.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rotWithShape="1">
          <a:blip r:embed="rId12"/>
          <a:stretch>
            <a:fillRect/>
          </a:stretch>
        </a:blipFill>
        <a:effectLst/>
      </p:bgPr>
    </p:bg>
    <p:spTree>
      <p:nvGrpSpPr>
        <p:cNvPr id="1" name=""/>
        <p:cNvGrpSpPr/>
        <p:nvPr/>
      </p:nvGrpSpPr>
      <p:grpSpPr>
        <a:xfrm>
          <a:off x="0" y="0"/>
          <a:ext cx="0" cy="0"/>
          <a:chOff x="0" y="0"/>
          <a:chExt cx="0" cy="0"/>
        </a:xfrm>
      </p:grpSpPr>
      <p:pic>
        <p:nvPicPr>
          <p:cNvPr id="2" name="Picture 1" title="I CARE LOGO"/>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6705604" y="368491"/>
            <a:ext cx="1808441" cy="1384117"/>
          </a:xfrm>
          <a:prstGeom prst="rect">
            <a:avLst/>
          </a:prstGeom>
        </p:spPr>
      </p:pic>
      <p:sp>
        <p:nvSpPr>
          <p:cNvPr id="4" name="Footer Placeholder 2"/>
          <p:cNvSpPr txBox="1">
            <a:spLocks/>
          </p:cNvSpPr>
          <p:nvPr userDrawn="1"/>
        </p:nvSpPr>
        <p:spPr>
          <a:xfrm>
            <a:off x="152400" y="6553208"/>
            <a:ext cx="3505200" cy="304801"/>
          </a:xfrm>
          <a:prstGeom prst="rect">
            <a:avLst/>
          </a:prstGeom>
        </p:spPr>
        <p:txBody>
          <a:bodyPr anchor="ctr"/>
          <a:lstStyle>
            <a:lvl1pPr>
              <a:defRPr sz="1000" spc="600">
                <a:solidFill>
                  <a:schemeClr val="bg1"/>
                </a:solidFill>
                <a:latin typeface="Myriad Pro"/>
                <a:cs typeface="Myriad Pro"/>
              </a:defRPr>
            </a:lvl1pPr>
          </a:lstStyle>
          <a:p>
            <a:pPr marL="0" marR="0" lvl="0" indent="0" algn="l" defTabSz="457189" rtl="0" eaLnBrk="1" fontAlgn="auto" latinLnBrk="0" hangingPunct="1">
              <a:lnSpc>
                <a:spcPct val="100000"/>
              </a:lnSpc>
              <a:spcBef>
                <a:spcPts val="0"/>
              </a:spcBef>
              <a:spcAft>
                <a:spcPts val="0"/>
              </a:spcAft>
              <a:buClrTx/>
              <a:buSzTx/>
              <a:buFontTx/>
              <a:buNone/>
              <a:tabLst/>
              <a:defRPr/>
            </a:pPr>
            <a:r>
              <a:rPr kumimoji="0" lang="en-US" sz="900" b="1" i="0" u="none" strike="noStrike" kern="1200" cap="none" spc="0" normalizeH="0" baseline="0" noProof="0" dirty="0" smtClean="0">
                <a:ln>
                  <a:noFill/>
                </a:ln>
                <a:solidFill>
                  <a:schemeClr val="bg1"/>
                </a:solidFill>
                <a:effectLst/>
                <a:uLnTx/>
                <a:uFillTx/>
                <a:latin typeface="Georgia" panose="02040502050405020303" pitchFamily="18" charset="0"/>
                <a:ea typeface="+mn-ea"/>
                <a:cs typeface="Georgia"/>
              </a:rPr>
              <a:t>U.S. Department of Veterans Affairs</a:t>
            </a:r>
            <a:endParaRPr kumimoji="0" lang="en-US" sz="900" b="1" i="0" u="none" strike="noStrike" kern="1200" cap="none" spc="0" normalizeH="0" baseline="0" noProof="0" dirty="0">
              <a:ln>
                <a:noFill/>
              </a:ln>
              <a:solidFill>
                <a:schemeClr val="bg1"/>
              </a:solidFill>
              <a:effectLst/>
              <a:uLnTx/>
              <a:uFillTx/>
              <a:latin typeface="Georgia" panose="02040502050405020303" pitchFamily="18" charset="0"/>
              <a:ea typeface="+mn-ea"/>
              <a:cs typeface="Georgia"/>
            </a:endParaRPr>
          </a:p>
        </p:txBody>
      </p:sp>
    </p:spTree>
  </p:cSld>
  <p:clrMap bg1="lt1" tx1="dk1" bg2="lt2" tx2="dk2" accent1="accent1" accent2="accent2" accent3="accent3" accent4="accent4" accent5="accent5" accent6="accent6" hlink="hlink" folHlink="folHlink"/>
  <p:sldLayoutIdLst>
    <p:sldLayoutId id="2147483692" r:id="rId1"/>
    <p:sldLayoutId id="2147483675" r:id="rId2"/>
    <p:sldLayoutId id="2147483677" r:id="rId3"/>
    <p:sldLayoutId id="2147483676" r:id="rId4"/>
    <p:sldLayoutId id="2147483690" r:id="rId5"/>
    <p:sldLayoutId id="2147483679" r:id="rId6"/>
    <p:sldLayoutId id="2147483691" r:id="rId7"/>
    <p:sldLayoutId id="2147483683" r:id="rId8"/>
    <p:sldLayoutId id="2147483687" r:id="rId9"/>
    <p:sldLayoutId id="2147483688" r:id="rId10"/>
  </p:sldLayoutIdLst>
  <p:timing>
    <p:tnLst>
      <p:par>
        <p:cTn id="1" dur="indefinite" restart="never" nodeType="tmRoot"/>
      </p:par>
    </p:tnLst>
  </p:timing>
  <p:hf hdr="0" ftr="0" dt="0"/>
  <p:txStyles>
    <p:titleStyle>
      <a:lvl1pPr algn="ctr" defTabSz="457189" rtl="0" eaLnBrk="1" latinLnBrk="0" hangingPunct="1">
        <a:spcBef>
          <a:spcPct val="0"/>
        </a:spcBef>
        <a:buNone/>
        <a:defRPr sz="4400" kern="1200">
          <a:solidFill>
            <a:schemeClr val="tx1"/>
          </a:solidFill>
          <a:latin typeface="+mj-lt"/>
          <a:ea typeface="+mj-ea"/>
          <a:cs typeface="+mj-cs"/>
        </a:defRPr>
      </a:lvl1pPr>
    </p:titleStyle>
    <p:bodyStyle>
      <a:lvl1pPr marL="342891" indent="-342891" algn="l" defTabSz="457189" rtl="0" eaLnBrk="1" latinLnBrk="0" hangingPunct="1">
        <a:spcBef>
          <a:spcPct val="20000"/>
        </a:spcBef>
        <a:buFont typeface="Arial"/>
        <a:buChar char="•"/>
        <a:defRPr sz="3200" kern="1200">
          <a:solidFill>
            <a:schemeClr val="tx1"/>
          </a:solidFill>
          <a:latin typeface="+mn-lt"/>
          <a:ea typeface="+mn-ea"/>
          <a:cs typeface="+mn-cs"/>
        </a:defRPr>
      </a:lvl1pPr>
      <a:lvl2pPr marL="742932" indent="-285744" algn="l" defTabSz="457189" rtl="0" eaLnBrk="1" latinLnBrk="0" hangingPunct="1">
        <a:spcBef>
          <a:spcPct val="20000"/>
        </a:spcBef>
        <a:buFont typeface="Arial"/>
        <a:buChar char="–"/>
        <a:defRPr sz="2800" kern="1200">
          <a:solidFill>
            <a:schemeClr val="tx1"/>
          </a:solidFill>
          <a:latin typeface="+mn-lt"/>
          <a:ea typeface="+mn-ea"/>
          <a:cs typeface="+mn-cs"/>
        </a:defRPr>
      </a:lvl2pPr>
      <a:lvl3pPr marL="1142971" indent="-228594" algn="l" defTabSz="457189" rtl="0" eaLnBrk="1" latinLnBrk="0" hangingPunct="1">
        <a:spcBef>
          <a:spcPct val="20000"/>
        </a:spcBef>
        <a:buFont typeface="Arial"/>
        <a:buChar char="•"/>
        <a:defRPr sz="2400" kern="1200">
          <a:solidFill>
            <a:schemeClr val="tx1"/>
          </a:solidFill>
          <a:latin typeface="+mn-lt"/>
          <a:ea typeface="+mn-ea"/>
          <a:cs typeface="+mn-cs"/>
        </a:defRPr>
      </a:lvl3pPr>
      <a:lvl4pPr marL="1600160" indent="-228594" algn="l" defTabSz="457189" rtl="0" eaLnBrk="1" latinLnBrk="0" hangingPunct="1">
        <a:spcBef>
          <a:spcPct val="20000"/>
        </a:spcBef>
        <a:buFont typeface="Arial"/>
        <a:buChar char="–"/>
        <a:defRPr sz="2000" kern="1200">
          <a:solidFill>
            <a:schemeClr val="tx1"/>
          </a:solidFill>
          <a:latin typeface="+mn-lt"/>
          <a:ea typeface="+mn-ea"/>
          <a:cs typeface="+mn-cs"/>
        </a:defRPr>
      </a:lvl4pPr>
      <a:lvl5pPr marL="2057349" indent="-228594" algn="l" defTabSz="457189" rtl="0" eaLnBrk="1" latinLnBrk="0" hangingPunct="1">
        <a:spcBef>
          <a:spcPct val="20000"/>
        </a:spcBef>
        <a:buFont typeface="Arial"/>
        <a:buChar char="»"/>
        <a:defRPr sz="2000" kern="1200">
          <a:solidFill>
            <a:schemeClr val="tx1"/>
          </a:solidFill>
          <a:latin typeface="+mn-lt"/>
          <a:ea typeface="+mn-ea"/>
          <a:cs typeface="+mn-cs"/>
        </a:defRPr>
      </a:lvl5pPr>
      <a:lvl6pPr marL="2514537" indent="-228594" algn="l" defTabSz="457189" rtl="0" eaLnBrk="1" latinLnBrk="0" hangingPunct="1">
        <a:spcBef>
          <a:spcPct val="20000"/>
        </a:spcBef>
        <a:buFont typeface="Arial"/>
        <a:buChar char="•"/>
        <a:defRPr sz="2000" kern="1200">
          <a:solidFill>
            <a:schemeClr val="tx1"/>
          </a:solidFill>
          <a:latin typeface="+mn-lt"/>
          <a:ea typeface="+mn-ea"/>
          <a:cs typeface="+mn-cs"/>
        </a:defRPr>
      </a:lvl6pPr>
      <a:lvl7pPr marL="2971726" indent="-228594" algn="l" defTabSz="457189" rtl="0" eaLnBrk="1" latinLnBrk="0" hangingPunct="1">
        <a:spcBef>
          <a:spcPct val="20000"/>
        </a:spcBef>
        <a:buFont typeface="Arial"/>
        <a:buChar char="•"/>
        <a:defRPr sz="2000" kern="1200">
          <a:solidFill>
            <a:schemeClr val="tx1"/>
          </a:solidFill>
          <a:latin typeface="+mn-lt"/>
          <a:ea typeface="+mn-ea"/>
          <a:cs typeface="+mn-cs"/>
        </a:defRPr>
      </a:lvl7pPr>
      <a:lvl8pPr marL="3428914" indent="-228594" algn="l" defTabSz="457189" rtl="0" eaLnBrk="1" latinLnBrk="0" hangingPunct="1">
        <a:spcBef>
          <a:spcPct val="20000"/>
        </a:spcBef>
        <a:buFont typeface="Arial"/>
        <a:buChar char="•"/>
        <a:defRPr sz="2000" kern="1200">
          <a:solidFill>
            <a:schemeClr val="tx1"/>
          </a:solidFill>
          <a:latin typeface="+mn-lt"/>
          <a:ea typeface="+mn-ea"/>
          <a:cs typeface="+mn-cs"/>
        </a:defRPr>
      </a:lvl8pPr>
      <a:lvl9pPr marL="3886103" indent="-228594" algn="l" defTabSz="457189"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189" rtl="0" eaLnBrk="1" latinLnBrk="0" hangingPunct="1">
        <a:defRPr sz="1800" kern="1200">
          <a:solidFill>
            <a:schemeClr val="tx1"/>
          </a:solidFill>
          <a:latin typeface="+mn-lt"/>
          <a:ea typeface="+mn-ea"/>
          <a:cs typeface="+mn-cs"/>
        </a:defRPr>
      </a:lvl1pPr>
      <a:lvl2pPr marL="457189" algn="l" defTabSz="457189" rtl="0" eaLnBrk="1" latinLnBrk="0" hangingPunct="1">
        <a:defRPr sz="1800" kern="1200">
          <a:solidFill>
            <a:schemeClr val="tx1"/>
          </a:solidFill>
          <a:latin typeface="+mn-lt"/>
          <a:ea typeface="+mn-ea"/>
          <a:cs typeface="+mn-cs"/>
        </a:defRPr>
      </a:lvl2pPr>
      <a:lvl3pPr marL="914377" algn="l" defTabSz="457189" rtl="0" eaLnBrk="1" latinLnBrk="0" hangingPunct="1">
        <a:defRPr sz="1800" kern="1200">
          <a:solidFill>
            <a:schemeClr val="tx1"/>
          </a:solidFill>
          <a:latin typeface="+mn-lt"/>
          <a:ea typeface="+mn-ea"/>
          <a:cs typeface="+mn-cs"/>
        </a:defRPr>
      </a:lvl3pPr>
      <a:lvl4pPr marL="1371566" algn="l" defTabSz="457189" rtl="0" eaLnBrk="1" latinLnBrk="0" hangingPunct="1">
        <a:defRPr sz="1800" kern="1200">
          <a:solidFill>
            <a:schemeClr val="tx1"/>
          </a:solidFill>
          <a:latin typeface="+mn-lt"/>
          <a:ea typeface="+mn-ea"/>
          <a:cs typeface="+mn-cs"/>
        </a:defRPr>
      </a:lvl4pPr>
      <a:lvl5pPr marL="1828754" algn="l" defTabSz="457189" rtl="0" eaLnBrk="1" latinLnBrk="0" hangingPunct="1">
        <a:defRPr sz="1800" kern="1200">
          <a:solidFill>
            <a:schemeClr val="tx1"/>
          </a:solidFill>
          <a:latin typeface="+mn-lt"/>
          <a:ea typeface="+mn-ea"/>
          <a:cs typeface="+mn-cs"/>
        </a:defRPr>
      </a:lvl5pPr>
      <a:lvl6pPr marL="2285943" algn="l" defTabSz="457189" rtl="0" eaLnBrk="1" latinLnBrk="0" hangingPunct="1">
        <a:defRPr sz="1800" kern="1200">
          <a:solidFill>
            <a:schemeClr val="tx1"/>
          </a:solidFill>
          <a:latin typeface="+mn-lt"/>
          <a:ea typeface="+mn-ea"/>
          <a:cs typeface="+mn-cs"/>
        </a:defRPr>
      </a:lvl6pPr>
      <a:lvl7pPr marL="2743131" algn="l" defTabSz="457189" rtl="0" eaLnBrk="1" latinLnBrk="0" hangingPunct="1">
        <a:defRPr sz="1800" kern="1200">
          <a:solidFill>
            <a:schemeClr val="tx1"/>
          </a:solidFill>
          <a:latin typeface="+mn-lt"/>
          <a:ea typeface="+mn-ea"/>
          <a:cs typeface="+mn-cs"/>
        </a:defRPr>
      </a:lvl7pPr>
      <a:lvl8pPr marL="3200320" algn="l" defTabSz="457189" rtl="0" eaLnBrk="1" latinLnBrk="0" hangingPunct="1">
        <a:defRPr sz="1800" kern="1200">
          <a:solidFill>
            <a:schemeClr val="tx1"/>
          </a:solidFill>
          <a:latin typeface="+mn-lt"/>
          <a:ea typeface="+mn-ea"/>
          <a:cs typeface="+mn-cs"/>
        </a:defRPr>
      </a:lvl8pPr>
      <a:lvl9pPr marL="3657509" algn="l" defTabSz="457189"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rotWithShape="1">
          <a:blip r:embed="rId12"/>
          <a:stretch>
            <a:fillRect/>
          </a:stretch>
        </a:blipFill>
        <a:effectLst/>
      </p:bgPr>
    </p:bg>
    <p:spTree>
      <p:nvGrpSpPr>
        <p:cNvPr id="1" name=""/>
        <p:cNvGrpSpPr/>
        <p:nvPr/>
      </p:nvGrpSpPr>
      <p:grpSpPr>
        <a:xfrm>
          <a:off x="0" y="0"/>
          <a:ext cx="0" cy="0"/>
          <a:chOff x="0" y="0"/>
          <a:chExt cx="0" cy="0"/>
        </a:xfrm>
      </p:grpSpPr>
      <p:pic>
        <p:nvPicPr>
          <p:cNvPr id="2" name="Picture 1" title="I CARE LOGO"/>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6705604" y="368491"/>
            <a:ext cx="1808441" cy="1384117"/>
          </a:xfrm>
          <a:prstGeom prst="rect">
            <a:avLst/>
          </a:prstGeom>
        </p:spPr>
      </p:pic>
      <p:sp>
        <p:nvSpPr>
          <p:cNvPr id="4" name="Footer Placeholder 2"/>
          <p:cNvSpPr txBox="1">
            <a:spLocks/>
          </p:cNvSpPr>
          <p:nvPr userDrawn="1"/>
        </p:nvSpPr>
        <p:spPr>
          <a:xfrm>
            <a:off x="152400" y="6553208"/>
            <a:ext cx="3505200" cy="304801"/>
          </a:xfrm>
          <a:prstGeom prst="rect">
            <a:avLst/>
          </a:prstGeom>
        </p:spPr>
        <p:txBody>
          <a:bodyPr anchor="ctr"/>
          <a:lstStyle>
            <a:lvl1pPr>
              <a:defRPr sz="1000" spc="600">
                <a:solidFill>
                  <a:schemeClr val="bg1"/>
                </a:solidFill>
                <a:latin typeface="Myriad Pro"/>
                <a:cs typeface="Myriad Pro"/>
              </a:defRPr>
            </a:lvl1pPr>
          </a:lstStyle>
          <a:p>
            <a:pPr defTabSz="457189">
              <a:defRPr/>
            </a:pPr>
            <a:r>
              <a:rPr lang="en-US" sz="900" b="1" spc="0" dirty="0" smtClean="0">
                <a:solidFill>
                  <a:prstClr val="white"/>
                </a:solidFill>
                <a:latin typeface="Georgia" panose="02040502050405020303" pitchFamily="18" charset="0"/>
                <a:cs typeface="Georgia"/>
              </a:rPr>
              <a:t>U.S. Department of Veterans Affairs</a:t>
            </a:r>
            <a:endParaRPr lang="en-US" sz="900" b="1" spc="0" dirty="0">
              <a:solidFill>
                <a:prstClr val="white"/>
              </a:solidFill>
              <a:latin typeface="Georgia" panose="02040502050405020303" pitchFamily="18" charset="0"/>
              <a:cs typeface="Georgia"/>
            </a:endParaRPr>
          </a:p>
        </p:txBody>
      </p:sp>
    </p:spTree>
    <p:extLst>
      <p:ext uri="{BB962C8B-B14F-4D97-AF65-F5344CB8AC3E}">
        <p14:creationId xmlns:p14="http://schemas.microsoft.com/office/powerpoint/2010/main" val="1095211112"/>
      </p:ext>
    </p:extLst>
  </p:cSld>
  <p:clrMap bg1="lt1" tx1="dk1" bg2="lt2" tx2="dk2" accent1="accent1" accent2="accent2" accent3="accent3" accent4="accent4" accent5="accent5" accent6="accent6" hlink="hlink" folHlink="folHlink"/>
  <p:sldLayoutIdLst>
    <p:sldLayoutId id="2147483694" r:id="rId1"/>
    <p:sldLayoutId id="2147483695" r:id="rId2"/>
    <p:sldLayoutId id="2147483696" r:id="rId3"/>
    <p:sldLayoutId id="2147483697" r:id="rId4"/>
    <p:sldLayoutId id="2147483698" r:id="rId5"/>
    <p:sldLayoutId id="2147483699" r:id="rId6"/>
    <p:sldLayoutId id="2147483700" r:id="rId7"/>
    <p:sldLayoutId id="2147483701" r:id="rId8"/>
    <p:sldLayoutId id="2147483702" r:id="rId9"/>
    <p:sldLayoutId id="2147483703" r:id="rId10"/>
  </p:sldLayoutIdLst>
  <p:timing>
    <p:tnLst>
      <p:par>
        <p:cTn id="1" dur="indefinite" restart="never" nodeType="tmRoot"/>
      </p:par>
    </p:tnLst>
  </p:timing>
  <p:hf hdr="0" ftr="0" dt="0"/>
  <p:txStyles>
    <p:titleStyle>
      <a:lvl1pPr algn="ctr" defTabSz="457189" rtl="0" eaLnBrk="1" latinLnBrk="0" hangingPunct="1">
        <a:spcBef>
          <a:spcPct val="0"/>
        </a:spcBef>
        <a:buNone/>
        <a:defRPr sz="4400" kern="1200">
          <a:solidFill>
            <a:schemeClr val="tx1"/>
          </a:solidFill>
          <a:latin typeface="+mj-lt"/>
          <a:ea typeface="+mj-ea"/>
          <a:cs typeface="+mj-cs"/>
        </a:defRPr>
      </a:lvl1pPr>
    </p:titleStyle>
    <p:bodyStyle>
      <a:lvl1pPr marL="342891" indent="-342891" algn="l" defTabSz="457189" rtl="0" eaLnBrk="1" latinLnBrk="0" hangingPunct="1">
        <a:spcBef>
          <a:spcPct val="20000"/>
        </a:spcBef>
        <a:buFont typeface="Arial"/>
        <a:buChar char="•"/>
        <a:defRPr sz="3200" kern="1200">
          <a:solidFill>
            <a:schemeClr val="tx1"/>
          </a:solidFill>
          <a:latin typeface="+mn-lt"/>
          <a:ea typeface="+mn-ea"/>
          <a:cs typeface="+mn-cs"/>
        </a:defRPr>
      </a:lvl1pPr>
      <a:lvl2pPr marL="742932" indent="-285744" algn="l" defTabSz="457189" rtl="0" eaLnBrk="1" latinLnBrk="0" hangingPunct="1">
        <a:spcBef>
          <a:spcPct val="20000"/>
        </a:spcBef>
        <a:buFont typeface="Arial"/>
        <a:buChar char="–"/>
        <a:defRPr sz="2800" kern="1200">
          <a:solidFill>
            <a:schemeClr val="tx1"/>
          </a:solidFill>
          <a:latin typeface="+mn-lt"/>
          <a:ea typeface="+mn-ea"/>
          <a:cs typeface="+mn-cs"/>
        </a:defRPr>
      </a:lvl2pPr>
      <a:lvl3pPr marL="1142971" indent="-228594" algn="l" defTabSz="457189" rtl="0" eaLnBrk="1" latinLnBrk="0" hangingPunct="1">
        <a:spcBef>
          <a:spcPct val="20000"/>
        </a:spcBef>
        <a:buFont typeface="Arial"/>
        <a:buChar char="•"/>
        <a:defRPr sz="2400" kern="1200">
          <a:solidFill>
            <a:schemeClr val="tx1"/>
          </a:solidFill>
          <a:latin typeface="+mn-lt"/>
          <a:ea typeface="+mn-ea"/>
          <a:cs typeface="+mn-cs"/>
        </a:defRPr>
      </a:lvl3pPr>
      <a:lvl4pPr marL="1600160" indent="-228594" algn="l" defTabSz="457189" rtl="0" eaLnBrk="1" latinLnBrk="0" hangingPunct="1">
        <a:spcBef>
          <a:spcPct val="20000"/>
        </a:spcBef>
        <a:buFont typeface="Arial"/>
        <a:buChar char="–"/>
        <a:defRPr sz="2000" kern="1200">
          <a:solidFill>
            <a:schemeClr val="tx1"/>
          </a:solidFill>
          <a:latin typeface="+mn-lt"/>
          <a:ea typeface="+mn-ea"/>
          <a:cs typeface="+mn-cs"/>
        </a:defRPr>
      </a:lvl4pPr>
      <a:lvl5pPr marL="2057349" indent="-228594" algn="l" defTabSz="457189" rtl="0" eaLnBrk="1" latinLnBrk="0" hangingPunct="1">
        <a:spcBef>
          <a:spcPct val="20000"/>
        </a:spcBef>
        <a:buFont typeface="Arial"/>
        <a:buChar char="»"/>
        <a:defRPr sz="2000" kern="1200">
          <a:solidFill>
            <a:schemeClr val="tx1"/>
          </a:solidFill>
          <a:latin typeface="+mn-lt"/>
          <a:ea typeface="+mn-ea"/>
          <a:cs typeface="+mn-cs"/>
        </a:defRPr>
      </a:lvl5pPr>
      <a:lvl6pPr marL="2514537" indent="-228594" algn="l" defTabSz="457189" rtl="0" eaLnBrk="1" latinLnBrk="0" hangingPunct="1">
        <a:spcBef>
          <a:spcPct val="20000"/>
        </a:spcBef>
        <a:buFont typeface="Arial"/>
        <a:buChar char="•"/>
        <a:defRPr sz="2000" kern="1200">
          <a:solidFill>
            <a:schemeClr val="tx1"/>
          </a:solidFill>
          <a:latin typeface="+mn-lt"/>
          <a:ea typeface="+mn-ea"/>
          <a:cs typeface="+mn-cs"/>
        </a:defRPr>
      </a:lvl6pPr>
      <a:lvl7pPr marL="2971726" indent="-228594" algn="l" defTabSz="457189" rtl="0" eaLnBrk="1" latinLnBrk="0" hangingPunct="1">
        <a:spcBef>
          <a:spcPct val="20000"/>
        </a:spcBef>
        <a:buFont typeface="Arial"/>
        <a:buChar char="•"/>
        <a:defRPr sz="2000" kern="1200">
          <a:solidFill>
            <a:schemeClr val="tx1"/>
          </a:solidFill>
          <a:latin typeface="+mn-lt"/>
          <a:ea typeface="+mn-ea"/>
          <a:cs typeface="+mn-cs"/>
        </a:defRPr>
      </a:lvl7pPr>
      <a:lvl8pPr marL="3428914" indent="-228594" algn="l" defTabSz="457189" rtl="0" eaLnBrk="1" latinLnBrk="0" hangingPunct="1">
        <a:spcBef>
          <a:spcPct val="20000"/>
        </a:spcBef>
        <a:buFont typeface="Arial"/>
        <a:buChar char="•"/>
        <a:defRPr sz="2000" kern="1200">
          <a:solidFill>
            <a:schemeClr val="tx1"/>
          </a:solidFill>
          <a:latin typeface="+mn-lt"/>
          <a:ea typeface="+mn-ea"/>
          <a:cs typeface="+mn-cs"/>
        </a:defRPr>
      </a:lvl8pPr>
      <a:lvl9pPr marL="3886103" indent="-228594" algn="l" defTabSz="457189"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189" rtl="0" eaLnBrk="1" latinLnBrk="0" hangingPunct="1">
        <a:defRPr sz="1800" kern="1200">
          <a:solidFill>
            <a:schemeClr val="tx1"/>
          </a:solidFill>
          <a:latin typeface="+mn-lt"/>
          <a:ea typeface="+mn-ea"/>
          <a:cs typeface="+mn-cs"/>
        </a:defRPr>
      </a:lvl1pPr>
      <a:lvl2pPr marL="457189" algn="l" defTabSz="457189" rtl="0" eaLnBrk="1" latinLnBrk="0" hangingPunct="1">
        <a:defRPr sz="1800" kern="1200">
          <a:solidFill>
            <a:schemeClr val="tx1"/>
          </a:solidFill>
          <a:latin typeface="+mn-lt"/>
          <a:ea typeface="+mn-ea"/>
          <a:cs typeface="+mn-cs"/>
        </a:defRPr>
      </a:lvl2pPr>
      <a:lvl3pPr marL="914377" algn="l" defTabSz="457189" rtl="0" eaLnBrk="1" latinLnBrk="0" hangingPunct="1">
        <a:defRPr sz="1800" kern="1200">
          <a:solidFill>
            <a:schemeClr val="tx1"/>
          </a:solidFill>
          <a:latin typeface="+mn-lt"/>
          <a:ea typeface="+mn-ea"/>
          <a:cs typeface="+mn-cs"/>
        </a:defRPr>
      </a:lvl3pPr>
      <a:lvl4pPr marL="1371566" algn="l" defTabSz="457189" rtl="0" eaLnBrk="1" latinLnBrk="0" hangingPunct="1">
        <a:defRPr sz="1800" kern="1200">
          <a:solidFill>
            <a:schemeClr val="tx1"/>
          </a:solidFill>
          <a:latin typeface="+mn-lt"/>
          <a:ea typeface="+mn-ea"/>
          <a:cs typeface="+mn-cs"/>
        </a:defRPr>
      </a:lvl4pPr>
      <a:lvl5pPr marL="1828754" algn="l" defTabSz="457189" rtl="0" eaLnBrk="1" latinLnBrk="0" hangingPunct="1">
        <a:defRPr sz="1800" kern="1200">
          <a:solidFill>
            <a:schemeClr val="tx1"/>
          </a:solidFill>
          <a:latin typeface="+mn-lt"/>
          <a:ea typeface="+mn-ea"/>
          <a:cs typeface="+mn-cs"/>
        </a:defRPr>
      </a:lvl5pPr>
      <a:lvl6pPr marL="2285943" algn="l" defTabSz="457189" rtl="0" eaLnBrk="1" latinLnBrk="0" hangingPunct="1">
        <a:defRPr sz="1800" kern="1200">
          <a:solidFill>
            <a:schemeClr val="tx1"/>
          </a:solidFill>
          <a:latin typeface="+mn-lt"/>
          <a:ea typeface="+mn-ea"/>
          <a:cs typeface="+mn-cs"/>
        </a:defRPr>
      </a:lvl6pPr>
      <a:lvl7pPr marL="2743131" algn="l" defTabSz="457189" rtl="0" eaLnBrk="1" latinLnBrk="0" hangingPunct="1">
        <a:defRPr sz="1800" kern="1200">
          <a:solidFill>
            <a:schemeClr val="tx1"/>
          </a:solidFill>
          <a:latin typeface="+mn-lt"/>
          <a:ea typeface="+mn-ea"/>
          <a:cs typeface="+mn-cs"/>
        </a:defRPr>
      </a:lvl7pPr>
      <a:lvl8pPr marL="3200320" algn="l" defTabSz="457189" rtl="0" eaLnBrk="1" latinLnBrk="0" hangingPunct="1">
        <a:defRPr sz="1800" kern="1200">
          <a:solidFill>
            <a:schemeClr val="tx1"/>
          </a:solidFill>
          <a:latin typeface="+mn-lt"/>
          <a:ea typeface="+mn-ea"/>
          <a:cs typeface="+mn-cs"/>
        </a:defRPr>
      </a:lvl8pPr>
      <a:lvl9pPr marL="3657509" algn="l" defTabSz="457189"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4.xml"/><Relationship Id="rId1" Type="http://schemas.openxmlformats.org/officeDocument/2006/relationships/slideLayout" Target="../slideLayouts/slideLayout12.xml"/><Relationship Id="rId5" Type="http://schemas.openxmlformats.org/officeDocument/2006/relationships/image" Target="../media/image14.png"/><Relationship Id="rId4" Type="http://schemas.microsoft.com/office/2007/relationships/hdphoto" Target="../media/hdphoto2.wdp"/></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microsoft.com/office/2007/relationships/hdphoto" Target="../media/hdphoto1.wdp"/></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a:spLocks noChangeArrowheads="1"/>
          </p:cNvSpPr>
          <p:nvPr/>
        </p:nvSpPr>
        <p:spPr bwMode="auto">
          <a:xfrm>
            <a:off x="257355" y="5606644"/>
            <a:ext cx="83058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scene3d>
              <a:camera prst="orthographicFront"/>
              <a:lightRig rig="flat" dir="tl">
                <a:rot lat="0" lon="0" rev="6600000"/>
              </a:lightRig>
            </a:scene3d>
            <a:sp3d extrusionH="25400" contourW="8890">
              <a:bevelT w="38100" h="31750"/>
              <a:contourClr>
                <a:schemeClr val="accent2">
                  <a:shade val="75000"/>
                </a:schemeClr>
              </a:contourClr>
            </a:sp3d>
          </a:bodyPr>
          <a:lstStyle>
            <a:lvl1pPr eaLnBrk="0" hangingPunct="0">
              <a:spcBef>
                <a:spcPct val="20000"/>
              </a:spcBef>
              <a:buClr>
                <a:schemeClr val="tx1"/>
              </a:buClr>
              <a:buFont typeface="Wingdings" pitchFamily="2" charset="2"/>
              <a:buChar char="v"/>
              <a:defRPr sz="3200">
                <a:solidFill>
                  <a:srgbClr val="003366"/>
                </a:solidFill>
                <a:latin typeface="Tahoma" pitchFamily="34" charset="0"/>
              </a:defRPr>
            </a:lvl1pPr>
            <a:lvl2pPr marL="742950" indent="-285750" eaLnBrk="0" hangingPunct="0">
              <a:spcBef>
                <a:spcPct val="20000"/>
              </a:spcBef>
              <a:buChar char="–"/>
              <a:defRPr sz="2400">
                <a:solidFill>
                  <a:srgbClr val="003366"/>
                </a:solidFill>
                <a:latin typeface="Tahoma" pitchFamily="34" charset="0"/>
              </a:defRPr>
            </a:lvl2pPr>
            <a:lvl3pPr marL="1143000" indent="-228600" eaLnBrk="0" hangingPunct="0">
              <a:spcBef>
                <a:spcPct val="20000"/>
              </a:spcBef>
              <a:buChar char="•"/>
              <a:defRPr sz="2200">
                <a:solidFill>
                  <a:srgbClr val="003366"/>
                </a:solidFill>
                <a:latin typeface="Tahoma" pitchFamily="34" charset="0"/>
              </a:defRPr>
            </a:lvl3pPr>
            <a:lvl4pPr marL="1600200" indent="-228600" eaLnBrk="0" hangingPunct="0">
              <a:spcBef>
                <a:spcPct val="20000"/>
              </a:spcBef>
              <a:buChar char="–"/>
              <a:defRPr sz="2000">
                <a:solidFill>
                  <a:srgbClr val="003366"/>
                </a:solidFill>
                <a:latin typeface="Tahoma" pitchFamily="34" charset="0"/>
              </a:defRPr>
            </a:lvl4pPr>
            <a:lvl5pPr marL="2057400" indent="-228600" eaLnBrk="0" hangingPunct="0">
              <a:spcBef>
                <a:spcPct val="20000"/>
              </a:spcBef>
              <a:buChar char="»"/>
              <a:defRPr sz="2000">
                <a:solidFill>
                  <a:srgbClr val="003366"/>
                </a:solidFill>
                <a:latin typeface="Tahoma" pitchFamily="34" charset="0"/>
              </a:defRPr>
            </a:lvl5pPr>
            <a:lvl6pPr marL="2514600" indent="-228600" eaLnBrk="0" fontAlgn="base" hangingPunct="0">
              <a:spcBef>
                <a:spcPct val="20000"/>
              </a:spcBef>
              <a:spcAft>
                <a:spcPct val="0"/>
              </a:spcAft>
              <a:buChar char="»"/>
              <a:defRPr sz="2000">
                <a:solidFill>
                  <a:srgbClr val="003366"/>
                </a:solidFill>
                <a:latin typeface="Tahoma" pitchFamily="34" charset="0"/>
              </a:defRPr>
            </a:lvl6pPr>
            <a:lvl7pPr marL="2971800" indent="-228600" eaLnBrk="0" fontAlgn="base" hangingPunct="0">
              <a:spcBef>
                <a:spcPct val="20000"/>
              </a:spcBef>
              <a:spcAft>
                <a:spcPct val="0"/>
              </a:spcAft>
              <a:buChar char="»"/>
              <a:defRPr sz="2000">
                <a:solidFill>
                  <a:srgbClr val="003366"/>
                </a:solidFill>
                <a:latin typeface="Tahoma" pitchFamily="34" charset="0"/>
              </a:defRPr>
            </a:lvl7pPr>
            <a:lvl8pPr marL="3429000" indent="-228600" eaLnBrk="0" fontAlgn="base" hangingPunct="0">
              <a:spcBef>
                <a:spcPct val="20000"/>
              </a:spcBef>
              <a:spcAft>
                <a:spcPct val="0"/>
              </a:spcAft>
              <a:buChar char="»"/>
              <a:defRPr sz="2000">
                <a:solidFill>
                  <a:srgbClr val="003366"/>
                </a:solidFill>
                <a:latin typeface="Tahoma" pitchFamily="34" charset="0"/>
              </a:defRPr>
            </a:lvl8pPr>
            <a:lvl9pPr marL="3886200" indent="-228600" eaLnBrk="0" fontAlgn="base" hangingPunct="0">
              <a:spcBef>
                <a:spcPct val="20000"/>
              </a:spcBef>
              <a:spcAft>
                <a:spcPct val="0"/>
              </a:spcAft>
              <a:buChar char="»"/>
              <a:defRPr sz="2000">
                <a:solidFill>
                  <a:srgbClr val="003366"/>
                </a:solidFill>
                <a:latin typeface="Tahoma" pitchFamily="34" charset="0"/>
              </a:defRPr>
            </a:lvl9pPr>
          </a:lstStyle>
          <a:p>
            <a:pPr algn="ctr" eaLnBrk="1" hangingPunct="1">
              <a:spcBef>
                <a:spcPct val="0"/>
              </a:spcBef>
              <a:buClrTx/>
              <a:buFontTx/>
              <a:buNone/>
            </a:pPr>
            <a:r>
              <a:rPr lang="en-US" altLang="en-US" sz="2400" b="1" dirty="0">
                <a:ln w="11430"/>
                <a:solidFill>
                  <a:srgbClr val="EDEDED"/>
                </a:solidFill>
                <a:effectLst>
                  <a:outerShdw blurRad="50800" dist="39000" dir="5460000" algn="tl">
                    <a:srgbClr val="000000">
                      <a:alpha val="38000"/>
                    </a:srgbClr>
                  </a:outerShdw>
                </a:effectLst>
                <a:latin typeface="Georgia" panose="02040502050405020303" pitchFamily="18" charset="0"/>
              </a:rPr>
              <a:t>Secretary of Veterans Affairs</a:t>
            </a:r>
          </a:p>
          <a:p>
            <a:pPr algn="ctr" eaLnBrk="1" hangingPunct="1">
              <a:spcBef>
                <a:spcPct val="0"/>
              </a:spcBef>
              <a:buClrTx/>
              <a:buFontTx/>
              <a:buNone/>
            </a:pPr>
            <a:r>
              <a:rPr lang="en-US" altLang="en-US" sz="2400" b="1" dirty="0">
                <a:ln w="11430"/>
                <a:solidFill>
                  <a:srgbClr val="EDEDED"/>
                </a:solidFill>
                <a:effectLst>
                  <a:outerShdw blurRad="50800" dist="39000" dir="5460000" algn="tl">
                    <a:srgbClr val="000000">
                      <a:alpha val="38000"/>
                    </a:srgbClr>
                  </a:outerShdw>
                </a:effectLst>
                <a:latin typeface="Georgia" panose="02040502050405020303" pitchFamily="18" charset="0"/>
              </a:rPr>
              <a:t>Robert A. McDonald</a:t>
            </a:r>
          </a:p>
        </p:txBody>
      </p:sp>
      <p:pic>
        <p:nvPicPr>
          <p:cNvPr id="5" name="Picture 2" descr="VA nurse describes a patient environmental control unit to Secretary Bob McDonald"/>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905002" y="2907046"/>
            <a:ext cx="4953003" cy="2699601"/>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TextBox 2"/>
          <p:cNvSpPr txBox="1">
            <a:spLocks noChangeArrowheads="1"/>
          </p:cNvSpPr>
          <p:nvPr/>
        </p:nvSpPr>
        <p:spPr bwMode="auto">
          <a:xfrm>
            <a:off x="-228600" y="2133607"/>
            <a:ext cx="94488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scene3d>
              <a:camera prst="orthographicFront"/>
              <a:lightRig rig="flat" dir="tl">
                <a:rot lat="0" lon="0" rev="6600000"/>
              </a:lightRig>
            </a:scene3d>
            <a:sp3d extrusionH="25400" contourW="8890">
              <a:bevelT w="38100" h="31750"/>
              <a:contourClr>
                <a:schemeClr val="accent2">
                  <a:shade val="75000"/>
                </a:schemeClr>
              </a:contourClr>
            </a:sp3d>
          </a:bodyPr>
          <a:lstStyle>
            <a:lvl1pPr eaLnBrk="0" hangingPunct="0">
              <a:spcBef>
                <a:spcPct val="20000"/>
              </a:spcBef>
              <a:buClr>
                <a:schemeClr val="tx1"/>
              </a:buClr>
              <a:buFont typeface="Wingdings" pitchFamily="2" charset="2"/>
              <a:buChar char="v"/>
              <a:defRPr sz="3200">
                <a:solidFill>
                  <a:srgbClr val="003366"/>
                </a:solidFill>
                <a:latin typeface="Tahoma" pitchFamily="34" charset="0"/>
              </a:defRPr>
            </a:lvl1pPr>
            <a:lvl2pPr marL="742950" indent="-285750" eaLnBrk="0" hangingPunct="0">
              <a:spcBef>
                <a:spcPct val="20000"/>
              </a:spcBef>
              <a:buChar char="–"/>
              <a:defRPr sz="2400">
                <a:solidFill>
                  <a:srgbClr val="003366"/>
                </a:solidFill>
                <a:latin typeface="Tahoma" pitchFamily="34" charset="0"/>
              </a:defRPr>
            </a:lvl2pPr>
            <a:lvl3pPr marL="1143000" indent="-228600" eaLnBrk="0" hangingPunct="0">
              <a:spcBef>
                <a:spcPct val="20000"/>
              </a:spcBef>
              <a:buChar char="•"/>
              <a:defRPr sz="2200">
                <a:solidFill>
                  <a:srgbClr val="003366"/>
                </a:solidFill>
                <a:latin typeface="Tahoma" pitchFamily="34" charset="0"/>
              </a:defRPr>
            </a:lvl3pPr>
            <a:lvl4pPr marL="1600200" indent="-228600" eaLnBrk="0" hangingPunct="0">
              <a:spcBef>
                <a:spcPct val="20000"/>
              </a:spcBef>
              <a:buChar char="–"/>
              <a:defRPr sz="2000">
                <a:solidFill>
                  <a:srgbClr val="003366"/>
                </a:solidFill>
                <a:latin typeface="Tahoma" pitchFamily="34" charset="0"/>
              </a:defRPr>
            </a:lvl4pPr>
            <a:lvl5pPr marL="2057400" indent="-228600" eaLnBrk="0" hangingPunct="0">
              <a:spcBef>
                <a:spcPct val="20000"/>
              </a:spcBef>
              <a:buChar char="»"/>
              <a:defRPr sz="2000">
                <a:solidFill>
                  <a:srgbClr val="003366"/>
                </a:solidFill>
                <a:latin typeface="Tahoma" pitchFamily="34" charset="0"/>
              </a:defRPr>
            </a:lvl5pPr>
            <a:lvl6pPr marL="2514600" indent="-228600" eaLnBrk="0" fontAlgn="base" hangingPunct="0">
              <a:spcBef>
                <a:spcPct val="20000"/>
              </a:spcBef>
              <a:spcAft>
                <a:spcPct val="0"/>
              </a:spcAft>
              <a:buChar char="»"/>
              <a:defRPr sz="2000">
                <a:solidFill>
                  <a:srgbClr val="003366"/>
                </a:solidFill>
                <a:latin typeface="Tahoma" pitchFamily="34" charset="0"/>
              </a:defRPr>
            </a:lvl6pPr>
            <a:lvl7pPr marL="2971800" indent="-228600" eaLnBrk="0" fontAlgn="base" hangingPunct="0">
              <a:spcBef>
                <a:spcPct val="20000"/>
              </a:spcBef>
              <a:spcAft>
                <a:spcPct val="0"/>
              </a:spcAft>
              <a:buChar char="»"/>
              <a:defRPr sz="2000">
                <a:solidFill>
                  <a:srgbClr val="003366"/>
                </a:solidFill>
                <a:latin typeface="Tahoma" pitchFamily="34" charset="0"/>
              </a:defRPr>
            </a:lvl7pPr>
            <a:lvl8pPr marL="3429000" indent="-228600" eaLnBrk="0" fontAlgn="base" hangingPunct="0">
              <a:spcBef>
                <a:spcPct val="20000"/>
              </a:spcBef>
              <a:spcAft>
                <a:spcPct val="0"/>
              </a:spcAft>
              <a:buChar char="»"/>
              <a:defRPr sz="2000">
                <a:solidFill>
                  <a:srgbClr val="003366"/>
                </a:solidFill>
                <a:latin typeface="Tahoma" pitchFamily="34" charset="0"/>
              </a:defRPr>
            </a:lvl8pPr>
            <a:lvl9pPr marL="3886200" indent="-228600" eaLnBrk="0" fontAlgn="base" hangingPunct="0">
              <a:spcBef>
                <a:spcPct val="20000"/>
              </a:spcBef>
              <a:spcAft>
                <a:spcPct val="0"/>
              </a:spcAft>
              <a:buChar char="»"/>
              <a:defRPr sz="2000">
                <a:solidFill>
                  <a:srgbClr val="003366"/>
                </a:solidFill>
                <a:latin typeface="Tahoma" pitchFamily="34" charset="0"/>
              </a:defRPr>
            </a:lvl9pPr>
          </a:lstStyle>
          <a:p>
            <a:pPr algn="ctr" eaLnBrk="1" hangingPunct="1">
              <a:spcBef>
                <a:spcPct val="0"/>
              </a:spcBef>
              <a:buClrTx/>
              <a:buFontTx/>
              <a:buNone/>
            </a:pPr>
            <a:r>
              <a:rPr lang="en-US" altLang="en-US" b="1" dirty="0">
                <a:ln w="11430"/>
                <a:solidFill>
                  <a:srgbClr val="EDEDED"/>
                </a:solidFill>
                <a:effectLst>
                  <a:outerShdw blurRad="50800" dist="39000" dir="5460000" algn="tl">
                    <a:srgbClr val="000000">
                      <a:alpha val="38000"/>
                    </a:srgbClr>
                  </a:outerShdw>
                </a:effectLst>
                <a:latin typeface="Georgia" panose="02040502050405020303" pitchFamily="18" charset="0"/>
              </a:rPr>
              <a:t>Caring for Veterans:  A Higher Calling</a:t>
            </a:r>
          </a:p>
        </p:txBody>
      </p:sp>
    </p:spTree>
    <p:extLst>
      <p:ext uri="{BB962C8B-B14F-4D97-AF65-F5344CB8AC3E}">
        <p14:creationId xmlns:p14="http://schemas.microsoft.com/office/powerpoint/2010/main" val="76672762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08137" y="140815"/>
            <a:ext cx="8305800" cy="584775"/>
          </a:xfrm>
          <a:prstGeom prst="rect">
            <a:avLst/>
          </a:prstGeom>
          <a:noFill/>
        </p:spPr>
        <p:txBody>
          <a:bodyPr wrap="square" rtlCol="0">
            <a:spAutoFit/>
          </a:bodyPr>
          <a:lstStyle>
            <a:defPPr>
              <a:defRPr lang="en-US"/>
            </a:defPPr>
            <a:lvl1pPr algn="ctr">
              <a:defRPr sz="3200" b="1">
                <a:solidFill>
                  <a:schemeClr val="bg1"/>
                </a:solidFill>
                <a:effectLst>
                  <a:outerShdw blurRad="38100" dist="38100" dir="2700000" algn="tl">
                    <a:srgbClr val="000000">
                      <a:alpha val="43137"/>
                    </a:srgbClr>
                  </a:outerShdw>
                </a:effectLst>
                <a:latin typeface="Georgia" panose="02040502050405020303" pitchFamily="18" charset="0"/>
              </a:defRPr>
            </a:lvl1pPr>
          </a:lstStyle>
          <a:p>
            <a:r>
              <a:rPr lang="en-US" dirty="0"/>
              <a:t>The Rise in Medical Issues</a:t>
            </a:r>
          </a:p>
        </p:txBody>
      </p:sp>
      <p:sp>
        <p:nvSpPr>
          <p:cNvPr id="4" name="Rectangle 3"/>
          <p:cNvSpPr/>
          <p:nvPr/>
        </p:nvSpPr>
        <p:spPr>
          <a:xfrm>
            <a:off x="7010400" y="1190325"/>
            <a:ext cx="1905000" cy="457200"/>
          </a:xfrm>
          <a:prstGeom prst="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6" name="Picture 5" descr="Chart showing VA claims and medical issues completed, fiscal year 2009 projected into fiscal year 2017.  Chart shows that In 2009 VBA completed almost 980,000 claims.  In FY 2017, we project we’ll complete over 1.4 million—a 47 perecnt increase.  But there’s been more dramatic growth in the number of medical issues in claims—2.7 million in 2009, and a projected 5.9 million in 2017, a 115 perecnt increase over just eight years.   &#10;These increases were accompanied by a dramatic rise in the average degree of Veterans’ disability compensation.  &#10;"/>
          <p:cNvPicPr/>
          <p:nvPr/>
        </p:nvPicPr>
        <p:blipFill rotWithShape="1">
          <a:blip r:embed="rId3" cstate="print">
            <a:extLst>
              <a:ext uri="{28A0092B-C50C-407E-A947-70E740481C1C}">
                <a14:useLocalDpi xmlns:a14="http://schemas.microsoft.com/office/drawing/2010/main" val="0"/>
              </a:ext>
            </a:extLst>
          </a:blip>
          <a:srcRect l="8762" t="11667" r="16536"/>
          <a:stretch/>
        </p:blipFill>
        <p:spPr bwMode="auto">
          <a:xfrm>
            <a:off x="76200" y="980975"/>
            <a:ext cx="8991600" cy="5473700"/>
          </a:xfrm>
          <a:prstGeom prst="rect">
            <a:avLst/>
          </a:prstGeom>
          <a:noFill/>
          <a:ln w="38100" cmpd="sng">
            <a:solidFill>
              <a:schemeClr val="tx1"/>
            </a:solidFill>
            <a:miter lim="800000"/>
            <a:headEnd/>
            <a:tailEnd/>
          </a:ln>
          <a:effectLst/>
        </p:spPr>
      </p:pic>
      <p:pic>
        <p:nvPicPr>
          <p:cNvPr id="7" name="Picture 6" descr="Chart showing VA claims and medical issues completed, fiscal year 2009 projected into fiscal year 2017.  Chart shows that In 2009 VBA completed almost 980,000 claims.  In FY 2017, we project we’ll complete over 1.4 million—a 47 perecnt increase.  But there’s been more dramatic growth in the number of medical issues in claims—2.7 million in 2009, and a projected 5.9 million in 2017, a 115 perecnt increase over just eight years.   &#10;These increases were accompanied by a dramatic rise in the average degree of Veterans’ disability compensation.  &#10;"/>
          <p:cNvPicPr/>
          <p:nvPr/>
        </p:nvPicPr>
        <p:blipFill rotWithShape="1">
          <a:blip r:embed="rId3" cstate="print">
            <a:extLst>
              <a:ext uri="{28A0092B-C50C-407E-A947-70E740481C1C}">
                <a14:useLocalDpi xmlns:a14="http://schemas.microsoft.com/office/drawing/2010/main" val="0"/>
              </a:ext>
            </a:extLst>
          </a:blip>
          <a:srcRect r="59746" b="90000"/>
          <a:stretch/>
        </p:blipFill>
        <p:spPr bwMode="auto">
          <a:xfrm>
            <a:off x="4648200" y="1054100"/>
            <a:ext cx="3175000" cy="444500"/>
          </a:xfrm>
          <a:prstGeom prst="rect">
            <a:avLst/>
          </a:prstGeom>
          <a:noFill/>
          <a:ln w="38100" cmpd="sng">
            <a:solidFill>
              <a:schemeClr val="bg1"/>
            </a:solidFill>
            <a:miter lim="800000"/>
            <a:headEnd/>
            <a:tailEnd/>
          </a:ln>
          <a:effectLst/>
        </p:spPr>
      </p:pic>
    </p:spTree>
    <p:extLst>
      <p:ext uri="{BB962C8B-B14F-4D97-AF65-F5344CB8AC3E}">
        <p14:creationId xmlns:p14="http://schemas.microsoft.com/office/powerpoint/2010/main" val="420402174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28600" y="152400"/>
            <a:ext cx="8534400" cy="584775"/>
          </a:xfrm>
          <a:prstGeom prst="rect">
            <a:avLst/>
          </a:prstGeom>
          <a:noFill/>
        </p:spPr>
        <p:txBody>
          <a:bodyPr wrap="square" rtlCol="0">
            <a:spAutoFit/>
          </a:bodyPr>
          <a:lstStyle>
            <a:defPPr>
              <a:defRPr lang="en-US"/>
            </a:defPPr>
            <a:lvl1pPr algn="ctr">
              <a:defRPr sz="3200" b="1">
                <a:solidFill>
                  <a:schemeClr val="bg1"/>
                </a:solidFill>
                <a:effectLst>
                  <a:outerShdw blurRad="38100" dist="38100" dir="2700000" algn="tl">
                    <a:srgbClr val="000000">
                      <a:alpha val="43137"/>
                    </a:srgbClr>
                  </a:outerShdw>
                </a:effectLst>
                <a:latin typeface="Georgia" panose="02040502050405020303" pitchFamily="18" charset="0"/>
              </a:defRPr>
            </a:lvl1pPr>
          </a:lstStyle>
          <a:p>
            <a:r>
              <a:rPr lang="en-US" dirty="0"/>
              <a:t>The Rise in Degree of Disability</a:t>
            </a:r>
          </a:p>
        </p:txBody>
      </p:sp>
      <p:sp>
        <p:nvSpPr>
          <p:cNvPr id="4" name="Rectangle 3"/>
          <p:cNvSpPr/>
          <p:nvPr/>
        </p:nvSpPr>
        <p:spPr>
          <a:xfrm>
            <a:off x="7030450" y="1219200"/>
            <a:ext cx="1905000" cy="457200"/>
          </a:xfrm>
          <a:prstGeom prst="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6" name="Picture 5" descr="This chart shows an average degree of disability for Veterans served by VA.  For 45 years, 1950 to 1995, the average degree of disability was 30 percent.  Since 2000, the average degree of disability has risen to 47.7 percent, as this chart shows."/>
          <p:cNvPicPr/>
          <p:nvPr/>
        </p:nvPicPr>
        <p:blipFill rotWithShape="1">
          <a:blip r:embed="rId3" cstate="print">
            <a:lum contrast="20000"/>
            <a:extLst>
              <a:ext uri="{28A0092B-C50C-407E-A947-70E740481C1C}">
                <a14:useLocalDpi xmlns:a14="http://schemas.microsoft.com/office/drawing/2010/main" val="0"/>
              </a:ext>
            </a:extLst>
          </a:blip>
          <a:srcRect l="9834" t="13480" r="14526" b="2573"/>
          <a:stretch/>
        </p:blipFill>
        <p:spPr bwMode="auto">
          <a:xfrm>
            <a:off x="65374" y="972670"/>
            <a:ext cx="9002426" cy="5482325"/>
          </a:xfrm>
          <a:prstGeom prst="rect">
            <a:avLst/>
          </a:prstGeom>
          <a:noFill/>
          <a:ln w="38100" cmpd="sng">
            <a:solidFill>
              <a:schemeClr val="tx1"/>
            </a:solidFill>
            <a:miter lim="800000"/>
            <a:headEnd/>
            <a:tailEnd/>
          </a:ln>
          <a:effectLst/>
        </p:spPr>
      </p:pic>
      <p:pic>
        <p:nvPicPr>
          <p:cNvPr id="7" name="Picture 6" descr="This chart shows an average degree of disability for Veterans served by VA.  For 45 years, 1950 to 1995, the average degree of disability was 30 percent.  Since 2000, the average degree of disability has risen to 47.7 percent, as this chart shows."/>
          <p:cNvPicPr/>
          <p:nvPr/>
        </p:nvPicPr>
        <p:blipFill rotWithShape="1">
          <a:blip r:embed="rId3" cstate="print">
            <a:extLst>
              <a:ext uri="{28A0092B-C50C-407E-A947-70E740481C1C}">
                <a14:useLocalDpi xmlns:a14="http://schemas.microsoft.com/office/drawing/2010/main" val="0"/>
              </a:ext>
            </a:extLst>
          </a:blip>
          <a:srcRect l="856" t="2113" r="69230" b="92004"/>
          <a:stretch/>
        </p:blipFill>
        <p:spPr bwMode="auto">
          <a:xfrm>
            <a:off x="1066800" y="1905000"/>
            <a:ext cx="2667000" cy="304800"/>
          </a:xfrm>
          <a:prstGeom prst="rect">
            <a:avLst/>
          </a:prstGeom>
          <a:noFill/>
          <a:ln w="38100" cmpd="sng">
            <a:noFill/>
            <a:miter lim="800000"/>
            <a:headEnd/>
            <a:tailEnd/>
          </a:ln>
          <a:effectLst/>
        </p:spPr>
      </p:pic>
    </p:spTree>
    <p:extLst>
      <p:ext uri="{BB962C8B-B14F-4D97-AF65-F5344CB8AC3E}">
        <p14:creationId xmlns:p14="http://schemas.microsoft.com/office/powerpoint/2010/main" val="370636212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42900" y="164237"/>
            <a:ext cx="8458200" cy="584775"/>
          </a:xfrm>
          <a:prstGeom prst="rect">
            <a:avLst/>
          </a:prstGeom>
          <a:noFill/>
        </p:spPr>
        <p:txBody>
          <a:bodyPr wrap="square" rtlCol="0">
            <a:spAutoFit/>
          </a:bodyPr>
          <a:lstStyle>
            <a:defPPr>
              <a:defRPr lang="en-US"/>
            </a:defPPr>
            <a:lvl1pPr algn="ctr">
              <a:defRPr sz="3200" b="1">
                <a:solidFill>
                  <a:schemeClr val="bg1"/>
                </a:solidFill>
                <a:effectLst>
                  <a:outerShdw blurRad="38100" dist="38100" dir="2700000" algn="tl">
                    <a:srgbClr val="000000">
                      <a:alpha val="43137"/>
                    </a:srgbClr>
                  </a:outerShdw>
                </a:effectLst>
                <a:latin typeface="Georgia" panose="02040502050405020303" pitchFamily="18" charset="0"/>
              </a:defRPr>
            </a:lvl1pPr>
          </a:lstStyle>
          <a:p>
            <a:r>
              <a:rPr lang="en-US" dirty="0"/>
              <a:t>The Rise in Compensation</a:t>
            </a:r>
          </a:p>
        </p:txBody>
      </p:sp>
      <p:pic>
        <p:nvPicPr>
          <p:cNvPr id="5" name="Picture 4" descr="A chart showing the percent of Veterans receiving disability compensation, 1960 to 2000 and 2001 to 2015.  From 1960 to 2000 the percentage of Veterans receiving VA compensation was stable at about 8.5 percent.  But in just 14 years, since 2001, the percentage has dramatically increased to 19 percent.&#10;Simultaneously, the number of claims and medical issues in claims soared. &#10;"/>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6200" y="1015998"/>
            <a:ext cx="8991600" cy="5372100"/>
          </a:xfrm>
          <a:prstGeom prst="rect">
            <a:avLst/>
          </a:prstGeom>
          <a:noFill/>
          <a:ln w="38100" cmpd="sng">
            <a:solidFill>
              <a:schemeClr val="tx1"/>
            </a:solidFill>
            <a:miter lim="800000"/>
            <a:headEnd/>
            <a:tailEnd/>
          </a:ln>
          <a:effectLst/>
        </p:spPr>
      </p:pic>
      <p:sp>
        <p:nvSpPr>
          <p:cNvPr id="3" name="Rectangle 2"/>
          <p:cNvSpPr/>
          <p:nvPr/>
        </p:nvSpPr>
        <p:spPr>
          <a:xfrm>
            <a:off x="6934200" y="1066800"/>
            <a:ext cx="1905000" cy="457200"/>
          </a:xfrm>
          <a:prstGeom prst="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7553839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887505"/>
            <a:ext cx="9144000" cy="5638800"/>
          </a:xfrm>
          <a:prstGeom prst="rect">
            <a:avLst/>
          </a:prstGeom>
          <a:effectLst/>
        </p:spPr>
      </p:pic>
      <p:sp>
        <p:nvSpPr>
          <p:cNvPr id="2" name="TextBox 1"/>
          <p:cNvSpPr txBox="1"/>
          <p:nvPr/>
        </p:nvSpPr>
        <p:spPr>
          <a:xfrm>
            <a:off x="342900" y="164237"/>
            <a:ext cx="8458200" cy="584775"/>
          </a:xfrm>
          <a:prstGeom prst="rect">
            <a:avLst/>
          </a:prstGeom>
          <a:noFill/>
        </p:spPr>
        <p:txBody>
          <a:bodyPr wrap="square" rtlCol="0">
            <a:spAutoFit/>
          </a:bodyPr>
          <a:lstStyle>
            <a:defPPr>
              <a:defRPr lang="en-US"/>
            </a:defPPr>
            <a:lvl1pPr algn="ctr">
              <a:defRPr sz="3200" b="1">
                <a:solidFill>
                  <a:schemeClr val="bg1"/>
                </a:solidFill>
                <a:effectLst>
                  <a:outerShdw blurRad="38100" dist="38100" dir="2700000" algn="tl">
                    <a:srgbClr val="000000">
                      <a:alpha val="43137"/>
                    </a:srgbClr>
                  </a:outerShdw>
                </a:effectLst>
                <a:latin typeface="Georgia" panose="02040502050405020303" pitchFamily="18" charset="0"/>
              </a:defRPr>
            </a:lvl1pPr>
          </a:lstStyle>
          <a:p>
            <a:r>
              <a:rPr lang="en-US" dirty="0" smtClean="0"/>
              <a:t>Factors Fueling Demand</a:t>
            </a:r>
            <a:endParaRPr lang="en-US" dirty="0"/>
          </a:p>
        </p:txBody>
      </p:sp>
      <p:sp>
        <p:nvSpPr>
          <p:cNvPr id="4" name="Rectangle 3"/>
          <p:cNvSpPr/>
          <p:nvPr/>
        </p:nvSpPr>
        <p:spPr>
          <a:xfrm>
            <a:off x="0" y="1029876"/>
            <a:ext cx="9144000" cy="5386090"/>
          </a:xfrm>
          <a:prstGeom prst="rect">
            <a:avLst/>
          </a:prstGeom>
        </p:spPr>
        <p:txBody>
          <a:bodyPr wrap="square">
            <a:spAutoFit/>
          </a:bodyPr>
          <a:lstStyle/>
          <a:p>
            <a:pPr marL="457200" indent="-457200">
              <a:spcBef>
                <a:spcPts val="1200"/>
              </a:spcBef>
              <a:spcAft>
                <a:spcPts val="1200"/>
              </a:spcAft>
              <a:buFont typeface="Arial" panose="020B0604020202020204" pitchFamily="34" charset="0"/>
              <a:buChar char="•"/>
            </a:pPr>
            <a:r>
              <a:rPr lang="en-US" sz="2800" b="1" dirty="0" smtClean="0">
                <a:solidFill>
                  <a:schemeClr val="bg1"/>
                </a:solidFill>
                <a:effectLst>
                  <a:outerShdw blurRad="38100" dist="38100" dir="2700000" algn="tl">
                    <a:srgbClr val="000000">
                      <a:alpha val="43137"/>
                    </a:srgbClr>
                  </a:outerShdw>
                </a:effectLst>
                <a:latin typeface="Georgia" panose="02040502050405020303" pitchFamily="18" charset="0"/>
                <a:cs typeface="Arial" panose="020B0604020202020204" pitchFamily="34" charset="0"/>
              </a:rPr>
              <a:t>More </a:t>
            </a:r>
            <a:r>
              <a:rPr lang="en-US" sz="2800" b="1" dirty="0">
                <a:solidFill>
                  <a:schemeClr val="bg1"/>
                </a:solidFill>
                <a:effectLst>
                  <a:outerShdw blurRad="38100" dist="38100" dir="2700000" algn="tl">
                    <a:srgbClr val="000000">
                      <a:alpha val="43137"/>
                    </a:srgbClr>
                  </a:outerShdw>
                </a:effectLst>
                <a:latin typeface="Georgia" panose="02040502050405020303" pitchFamily="18" charset="0"/>
                <a:cs typeface="Arial" panose="020B0604020202020204" pitchFamily="34" charset="0"/>
              </a:rPr>
              <a:t>than a decade of </a:t>
            </a:r>
            <a:r>
              <a:rPr lang="en-US" sz="2800" b="1" dirty="0" smtClean="0">
                <a:solidFill>
                  <a:schemeClr val="bg1"/>
                </a:solidFill>
                <a:effectLst>
                  <a:outerShdw blurRad="38100" dist="38100" dir="2700000" algn="tl">
                    <a:srgbClr val="000000">
                      <a:alpha val="43137"/>
                    </a:srgbClr>
                  </a:outerShdw>
                </a:effectLst>
                <a:latin typeface="Georgia" panose="02040502050405020303" pitchFamily="18" charset="0"/>
                <a:cs typeface="Arial" panose="020B0604020202020204" pitchFamily="34" charset="0"/>
              </a:rPr>
              <a:t>war</a:t>
            </a:r>
          </a:p>
          <a:p>
            <a:pPr marL="457200" indent="-457200">
              <a:spcBef>
                <a:spcPts val="1200"/>
              </a:spcBef>
              <a:spcAft>
                <a:spcPts val="1200"/>
              </a:spcAft>
              <a:buFont typeface="Arial" panose="020B0604020202020204" pitchFamily="34" charset="0"/>
              <a:buChar char="•"/>
            </a:pPr>
            <a:r>
              <a:rPr lang="en-US" sz="2800" b="1" dirty="0" smtClean="0">
                <a:solidFill>
                  <a:schemeClr val="bg1"/>
                </a:solidFill>
                <a:effectLst>
                  <a:outerShdw blurRad="38100" dist="38100" dir="2700000" algn="tl">
                    <a:srgbClr val="000000">
                      <a:alpha val="43137"/>
                    </a:srgbClr>
                  </a:outerShdw>
                </a:effectLst>
                <a:latin typeface="Georgia" panose="02040502050405020303" pitchFamily="18" charset="0"/>
                <a:cs typeface="Arial" panose="020B0604020202020204" pitchFamily="34" charset="0"/>
              </a:rPr>
              <a:t>Agent Orange-related claims</a:t>
            </a:r>
          </a:p>
          <a:p>
            <a:pPr marL="457200" indent="-457200">
              <a:spcBef>
                <a:spcPts val="1200"/>
              </a:spcBef>
              <a:spcAft>
                <a:spcPts val="1200"/>
              </a:spcAft>
              <a:buFont typeface="Arial" panose="020B0604020202020204" pitchFamily="34" charset="0"/>
              <a:buChar char="•"/>
            </a:pPr>
            <a:r>
              <a:rPr lang="en-US" sz="2800" b="1" dirty="0" smtClean="0">
                <a:solidFill>
                  <a:schemeClr val="bg1"/>
                </a:solidFill>
                <a:effectLst>
                  <a:outerShdw blurRad="38100" dist="38100" dir="2700000" algn="tl">
                    <a:srgbClr val="000000">
                      <a:alpha val="43137"/>
                    </a:srgbClr>
                  </a:outerShdw>
                </a:effectLst>
                <a:latin typeface="Georgia" panose="02040502050405020303" pitchFamily="18" charset="0"/>
                <a:cs typeface="Arial" panose="020B0604020202020204" pitchFamily="34" charset="0"/>
              </a:rPr>
              <a:t>Unlimited </a:t>
            </a:r>
            <a:r>
              <a:rPr lang="en-US" sz="2800" b="1" dirty="0">
                <a:solidFill>
                  <a:schemeClr val="bg1"/>
                </a:solidFill>
                <a:effectLst>
                  <a:outerShdw blurRad="38100" dist="38100" dir="2700000" algn="tl">
                    <a:srgbClr val="000000">
                      <a:alpha val="43137"/>
                    </a:srgbClr>
                  </a:outerShdw>
                </a:effectLst>
                <a:latin typeface="Georgia" panose="02040502050405020303" pitchFamily="18" charset="0"/>
                <a:cs typeface="Arial" panose="020B0604020202020204" pitchFamily="34" charset="0"/>
              </a:rPr>
              <a:t>claims appeal </a:t>
            </a:r>
            <a:r>
              <a:rPr lang="en-US" sz="2800" b="1" dirty="0" smtClean="0">
                <a:solidFill>
                  <a:schemeClr val="bg1"/>
                </a:solidFill>
                <a:effectLst>
                  <a:outerShdw blurRad="38100" dist="38100" dir="2700000" algn="tl">
                    <a:srgbClr val="000000">
                      <a:alpha val="43137"/>
                    </a:srgbClr>
                  </a:outerShdw>
                </a:effectLst>
                <a:latin typeface="Georgia" panose="02040502050405020303" pitchFamily="18" charset="0"/>
                <a:cs typeface="Arial" panose="020B0604020202020204" pitchFamily="34" charset="0"/>
              </a:rPr>
              <a:t>process</a:t>
            </a:r>
          </a:p>
          <a:p>
            <a:pPr marL="457200" indent="-457200">
              <a:spcBef>
                <a:spcPts val="1200"/>
              </a:spcBef>
              <a:spcAft>
                <a:spcPts val="1200"/>
              </a:spcAft>
              <a:buFont typeface="Arial" panose="020B0604020202020204" pitchFamily="34" charset="0"/>
              <a:buChar char="•"/>
            </a:pPr>
            <a:r>
              <a:rPr lang="en-US" sz="2800" b="1" dirty="0" smtClean="0">
                <a:solidFill>
                  <a:schemeClr val="bg1"/>
                </a:solidFill>
                <a:effectLst>
                  <a:outerShdw blurRad="38100" dist="38100" dir="2700000" algn="tl">
                    <a:srgbClr val="000000">
                      <a:alpha val="43137"/>
                    </a:srgbClr>
                  </a:outerShdw>
                </a:effectLst>
                <a:latin typeface="Georgia" panose="02040502050405020303" pitchFamily="18" charset="0"/>
                <a:cs typeface="Arial" panose="020B0604020202020204" pitchFamily="34" charset="0"/>
              </a:rPr>
              <a:t>Increased </a:t>
            </a:r>
            <a:r>
              <a:rPr lang="en-US" sz="2800" b="1" dirty="0">
                <a:solidFill>
                  <a:schemeClr val="bg1"/>
                </a:solidFill>
                <a:effectLst>
                  <a:outerShdw blurRad="38100" dist="38100" dir="2700000" algn="tl">
                    <a:srgbClr val="000000">
                      <a:alpha val="43137"/>
                    </a:srgbClr>
                  </a:outerShdw>
                </a:effectLst>
                <a:latin typeface="Georgia" panose="02040502050405020303" pitchFamily="18" charset="0"/>
                <a:cs typeface="Arial" panose="020B0604020202020204" pitchFamily="34" charset="0"/>
              </a:rPr>
              <a:t>medical claims </a:t>
            </a:r>
            <a:r>
              <a:rPr lang="en-US" sz="2800" b="1" dirty="0" smtClean="0">
                <a:solidFill>
                  <a:schemeClr val="bg1"/>
                </a:solidFill>
                <a:effectLst>
                  <a:outerShdw blurRad="38100" dist="38100" dir="2700000" algn="tl">
                    <a:srgbClr val="000000">
                      <a:alpha val="43137"/>
                    </a:srgbClr>
                  </a:outerShdw>
                </a:effectLst>
                <a:latin typeface="Georgia" panose="02040502050405020303" pitchFamily="18" charset="0"/>
                <a:cs typeface="Arial" panose="020B0604020202020204" pitchFamily="34" charset="0"/>
              </a:rPr>
              <a:t>issues</a:t>
            </a:r>
          </a:p>
          <a:p>
            <a:pPr marL="457200" indent="-457200">
              <a:spcBef>
                <a:spcPts val="1200"/>
              </a:spcBef>
              <a:spcAft>
                <a:spcPts val="1200"/>
              </a:spcAft>
              <a:buFont typeface="Arial" panose="020B0604020202020204" pitchFamily="34" charset="0"/>
              <a:buChar char="•"/>
            </a:pPr>
            <a:r>
              <a:rPr lang="en-US" sz="2800" b="1" dirty="0" smtClean="0">
                <a:solidFill>
                  <a:schemeClr val="bg1"/>
                </a:solidFill>
                <a:effectLst>
                  <a:outerShdw blurRad="38100" dist="38100" dir="2700000" algn="tl">
                    <a:srgbClr val="000000">
                      <a:alpha val="43137"/>
                    </a:srgbClr>
                  </a:outerShdw>
                </a:effectLst>
                <a:latin typeface="Georgia" panose="02040502050405020303" pitchFamily="18" charset="0"/>
                <a:cs typeface="Arial" panose="020B0604020202020204" pitchFamily="34" charset="0"/>
              </a:rPr>
              <a:t>Higher </a:t>
            </a:r>
            <a:r>
              <a:rPr lang="en-US" sz="2800" b="1" dirty="0">
                <a:solidFill>
                  <a:schemeClr val="bg1"/>
                </a:solidFill>
                <a:effectLst>
                  <a:outerShdw blurRad="38100" dist="38100" dir="2700000" algn="tl">
                    <a:srgbClr val="000000">
                      <a:alpha val="43137"/>
                    </a:srgbClr>
                  </a:outerShdw>
                </a:effectLst>
                <a:latin typeface="Georgia" panose="02040502050405020303" pitchFamily="18" charset="0"/>
                <a:cs typeface="Arial" panose="020B0604020202020204" pitchFamily="34" charset="0"/>
              </a:rPr>
              <a:t>survival rates of </a:t>
            </a:r>
            <a:r>
              <a:rPr lang="en-US" sz="2800" b="1" dirty="0" smtClean="0">
                <a:solidFill>
                  <a:schemeClr val="bg1"/>
                </a:solidFill>
                <a:effectLst>
                  <a:outerShdw blurRad="38100" dist="38100" dir="2700000" algn="tl">
                    <a:srgbClr val="000000">
                      <a:alpha val="43137"/>
                    </a:srgbClr>
                  </a:outerShdw>
                </a:effectLst>
                <a:latin typeface="Georgia" panose="02040502050405020303" pitchFamily="18" charset="0"/>
                <a:cs typeface="Arial" panose="020B0604020202020204" pitchFamily="34" charset="0"/>
              </a:rPr>
              <a:t>the wounded</a:t>
            </a:r>
          </a:p>
          <a:p>
            <a:pPr marL="457200" indent="-457200">
              <a:spcBef>
                <a:spcPts val="1200"/>
              </a:spcBef>
              <a:spcAft>
                <a:spcPts val="1200"/>
              </a:spcAft>
              <a:buFont typeface="Arial" panose="020B0604020202020204" pitchFamily="34" charset="0"/>
              <a:buChar char="•"/>
            </a:pPr>
            <a:r>
              <a:rPr lang="en-US" sz="2800" b="1" dirty="0" smtClean="0">
                <a:solidFill>
                  <a:schemeClr val="bg1"/>
                </a:solidFill>
                <a:effectLst>
                  <a:outerShdw blurRad="38100" dist="38100" dir="2700000" algn="tl">
                    <a:srgbClr val="000000">
                      <a:alpha val="43137"/>
                    </a:srgbClr>
                  </a:outerShdw>
                </a:effectLst>
                <a:latin typeface="Georgia" panose="02040502050405020303" pitchFamily="18" charset="0"/>
                <a:cs typeface="Arial" panose="020B0604020202020204" pitchFamily="34" charset="0"/>
              </a:rPr>
              <a:t>More </a:t>
            </a:r>
            <a:r>
              <a:rPr lang="en-US" sz="2800" b="1" dirty="0">
                <a:solidFill>
                  <a:schemeClr val="bg1"/>
                </a:solidFill>
                <a:effectLst>
                  <a:outerShdw blurRad="38100" dist="38100" dir="2700000" algn="tl">
                    <a:srgbClr val="000000">
                      <a:alpha val="43137"/>
                    </a:srgbClr>
                  </a:outerShdw>
                </a:effectLst>
                <a:latin typeface="Georgia" panose="02040502050405020303" pitchFamily="18" charset="0"/>
                <a:cs typeface="Arial" panose="020B0604020202020204" pitchFamily="34" charset="0"/>
              </a:rPr>
              <a:t>sophisticated </a:t>
            </a:r>
            <a:r>
              <a:rPr lang="en-US" sz="2800" b="1" dirty="0" smtClean="0">
                <a:solidFill>
                  <a:schemeClr val="bg1"/>
                </a:solidFill>
                <a:effectLst>
                  <a:outerShdw blurRad="38100" dist="38100" dir="2700000" algn="tl">
                    <a:srgbClr val="000000">
                      <a:alpha val="43137"/>
                    </a:srgbClr>
                  </a:outerShdw>
                </a:effectLst>
                <a:latin typeface="Georgia" panose="02040502050405020303" pitchFamily="18" charset="0"/>
                <a:cs typeface="Arial" panose="020B0604020202020204" pitchFamily="34" charset="0"/>
              </a:rPr>
              <a:t>methods for identifying and treating Veterans</a:t>
            </a:r>
          </a:p>
          <a:p>
            <a:pPr marL="457200" indent="-457200">
              <a:spcBef>
                <a:spcPts val="1200"/>
              </a:spcBef>
              <a:spcAft>
                <a:spcPts val="1200"/>
              </a:spcAft>
              <a:buFont typeface="Arial" panose="020B0604020202020204" pitchFamily="34" charset="0"/>
              <a:buChar char="•"/>
            </a:pPr>
            <a:r>
              <a:rPr lang="en-US" sz="2800" b="1" dirty="0" smtClean="0">
                <a:solidFill>
                  <a:schemeClr val="bg1"/>
                </a:solidFill>
                <a:effectLst>
                  <a:outerShdw blurRad="38100" dist="38100" dir="2700000" algn="tl">
                    <a:srgbClr val="000000">
                      <a:alpha val="43137"/>
                    </a:srgbClr>
                  </a:outerShdw>
                </a:effectLst>
                <a:latin typeface="Georgia" panose="02040502050405020303" pitchFamily="18" charset="0"/>
                <a:cs typeface="Arial" panose="020B0604020202020204" pitchFamily="34" charset="0"/>
              </a:rPr>
              <a:t>Demographic shifts </a:t>
            </a:r>
            <a:endParaRPr lang="en-US" sz="2800" b="1" dirty="0">
              <a:solidFill>
                <a:schemeClr val="bg1"/>
              </a:solidFill>
              <a:effectLst>
                <a:outerShdw blurRad="38100" dist="38100" dir="2700000" algn="tl">
                  <a:srgbClr val="000000">
                    <a:alpha val="43137"/>
                  </a:srgbClr>
                </a:outerShdw>
              </a:effectLst>
              <a:latin typeface="Georgia" panose="02040502050405020303" pitchFamily="18" charset="0"/>
              <a:cs typeface="Arial" panose="020B0604020202020204" pitchFamily="34" charset="0"/>
            </a:endParaRPr>
          </a:p>
        </p:txBody>
      </p:sp>
    </p:spTree>
    <p:extLst>
      <p:ext uri="{BB962C8B-B14F-4D97-AF65-F5344CB8AC3E}">
        <p14:creationId xmlns:p14="http://schemas.microsoft.com/office/powerpoint/2010/main" val="341394050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050131" y="228600"/>
            <a:ext cx="7029450" cy="507831"/>
          </a:xfrm>
          <a:prstGeom prst="rect">
            <a:avLst/>
          </a:prstGeom>
          <a:noFill/>
        </p:spPr>
        <p:txBody>
          <a:bodyPr wrap="square" rtlCol="0">
            <a:spAutoFit/>
          </a:bodyPr>
          <a:lstStyle>
            <a:defPPr>
              <a:defRPr lang="en-US"/>
            </a:defPPr>
            <a:lvl1pPr algn="ctr">
              <a:defRPr sz="3200" b="1">
                <a:solidFill>
                  <a:schemeClr val="bg1"/>
                </a:solidFill>
                <a:effectLst>
                  <a:outerShdw blurRad="38100" dist="38100" dir="2700000" algn="tl">
                    <a:srgbClr val="000000">
                      <a:alpha val="43137"/>
                    </a:srgbClr>
                  </a:outerShdw>
                </a:effectLst>
                <a:latin typeface="Georgia" panose="02040502050405020303" pitchFamily="18" charset="0"/>
              </a:defRPr>
            </a:lvl1pPr>
          </a:lstStyle>
          <a:p>
            <a:r>
              <a:rPr lang="en-US" sz="2700" dirty="0">
                <a:solidFill>
                  <a:prstClr val="white"/>
                </a:solidFill>
              </a:rPr>
              <a:t>VHA’s Aging Infrastructure</a:t>
            </a:r>
          </a:p>
        </p:txBody>
      </p:sp>
      <p:sp>
        <p:nvSpPr>
          <p:cNvPr id="4" name="Rectangle 3"/>
          <p:cNvSpPr/>
          <p:nvPr/>
        </p:nvSpPr>
        <p:spPr>
          <a:xfrm>
            <a:off x="6423056" y="1743375"/>
            <a:ext cx="1428750" cy="342900"/>
          </a:xfrm>
          <a:prstGeom prst="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solidFill>
                <a:prstClr val="white"/>
              </a:solidFill>
            </a:endParaRPr>
          </a:p>
        </p:txBody>
      </p:sp>
      <p:sp>
        <p:nvSpPr>
          <p:cNvPr id="6" name="Rectangle 5"/>
          <p:cNvSpPr/>
          <p:nvPr/>
        </p:nvSpPr>
        <p:spPr>
          <a:xfrm>
            <a:off x="6983602" y="1054100"/>
            <a:ext cx="2051519" cy="458256"/>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solidFill>
                <a:prstClr val="white"/>
              </a:solidFill>
            </a:endParaRPr>
          </a:p>
        </p:txBody>
      </p:sp>
      <p:pic>
        <p:nvPicPr>
          <p:cNvPr id="7" name="Picture 6"/>
          <p:cNvPicPr>
            <a:picLocks noChangeAspect="1"/>
          </p:cNvPicPr>
          <p:nvPr/>
        </p:nvPicPr>
        <p:blipFill rotWithShape="1">
          <a:blip r:embed="rId3">
            <a:extLst>
              <a:ext uri="{BEBA8EAE-BF5A-486C-A8C5-ECC9F3942E4B}">
                <a14:imgProps xmlns:a14="http://schemas.microsoft.com/office/drawing/2010/main">
                  <a14:imgLayer r:embed="rId4">
                    <a14:imgEffect>
                      <a14:brightnessContrast contrast="20000"/>
                    </a14:imgEffect>
                  </a14:imgLayer>
                </a14:imgProps>
              </a:ext>
            </a:extLst>
          </a:blip>
          <a:srcRect l="6073" t="23797" r="4352" b="8698"/>
          <a:stretch/>
        </p:blipFill>
        <p:spPr>
          <a:xfrm>
            <a:off x="71530" y="990600"/>
            <a:ext cx="8983798" cy="5468471"/>
          </a:xfrm>
          <a:prstGeom prst="rect">
            <a:avLst/>
          </a:prstGeom>
          <a:solidFill>
            <a:schemeClr val="bg1"/>
          </a:solidFill>
          <a:ln w="38100" cmpd="sng">
            <a:solidFill>
              <a:schemeClr val="tx1"/>
            </a:solidFill>
            <a:miter lim="800000"/>
            <a:headEnd/>
            <a:tailEnd/>
          </a:ln>
          <a:effectLst/>
        </p:spPr>
      </p:pic>
      <p:pic>
        <p:nvPicPr>
          <p:cNvPr id="8" name="Picture 7"/>
          <p:cNvPicPr>
            <a:picLocks noChangeAspect="1"/>
          </p:cNvPicPr>
          <p:nvPr/>
        </p:nvPicPr>
        <p:blipFill rotWithShape="1">
          <a:blip r:embed="rId5"/>
          <a:srcRect l="4999" t="12667" r="68851" b="77924"/>
          <a:stretch/>
        </p:blipFill>
        <p:spPr>
          <a:xfrm>
            <a:off x="3960685" y="1192371"/>
            <a:ext cx="2517697" cy="639969"/>
          </a:xfrm>
          <a:prstGeom prst="rect">
            <a:avLst/>
          </a:prstGeom>
          <a:solidFill>
            <a:srgbClr val="FFFF00"/>
          </a:solidFill>
          <a:ln w="38100" cmpd="sng">
            <a:solidFill>
              <a:srgbClr val="FF0000"/>
            </a:solidFill>
            <a:miter lim="800000"/>
            <a:headEnd/>
            <a:tailEnd/>
          </a:ln>
          <a:effectLst/>
        </p:spPr>
      </p:pic>
      <p:sp>
        <p:nvSpPr>
          <p:cNvPr id="5" name="Rectangle 4"/>
          <p:cNvSpPr/>
          <p:nvPr/>
        </p:nvSpPr>
        <p:spPr>
          <a:xfrm>
            <a:off x="3115733" y="5808132"/>
            <a:ext cx="1401234" cy="6223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914400"/>
            <a:endParaRPr lang="en-US" smtClean="0">
              <a:solidFill>
                <a:prstClr val="white"/>
              </a:solidFill>
            </a:endParaRPr>
          </a:p>
        </p:txBody>
      </p:sp>
      <p:sp>
        <p:nvSpPr>
          <p:cNvPr id="10" name="TextBox 9"/>
          <p:cNvSpPr txBox="1"/>
          <p:nvPr/>
        </p:nvSpPr>
        <p:spPr>
          <a:xfrm>
            <a:off x="2171700" y="5598582"/>
            <a:ext cx="2825750" cy="369332"/>
          </a:xfrm>
          <a:prstGeom prst="rect">
            <a:avLst/>
          </a:prstGeom>
          <a:noFill/>
        </p:spPr>
        <p:txBody>
          <a:bodyPr wrap="square" rtlCol="0">
            <a:spAutoFit/>
          </a:bodyPr>
          <a:lstStyle/>
          <a:p>
            <a:pPr algn="ctr" defTabSz="914400"/>
            <a:r>
              <a:rPr lang="en-US" b="1" dirty="0" smtClean="0">
                <a:solidFill>
                  <a:prstClr val="black"/>
                </a:solidFill>
              </a:rPr>
              <a:t>Age (in years)</a:t>
            </a:r>
          </a:p>
        </p:txBody>
      </p:sp>
      <p:sp>
        <p:nvSpPr>
          <p:cNvPr id="11" name="TextBox 10"/>
          <p:cNvSpPr txBox="1"/>
          <p:nvPr/>
        </p:nvSpPr>
        <p:spPr>
          <a:xfrm>
            <a:off x="1936750" y="4756150"/>
            <a:ext cx="495300" cy="307777"/>
          </a:xfrm>
          <a:prstGeom prst="rect">
            <a:avLst/>
          </a:prstGeom>
          <a:solidFill>
            <a:schemeClr val="bg1"/>
          </a:solidFill>
        </p:spPr>
        <p:txBody>
          <a:bodyPr wrap="square" rtlCol="0">
            <a:spAutoFit/>
          </a:bodyPr>
          <a:lstStyle/>
          <a:p>
            <a:pPr algn="ctr" defTabSz="914400"/>
            <a:r>
              <a:rPr lang="en-US" sz="1400" b="1" dirty="0" smtClean="0">
                <a:solidFill>
                  <a:srgbClr val="FF0000"/>
                </a:solidFill>
                <a:effectLst>
                  <a:outerShdw blurRad="38100" dist="38100" dir="2700000" algn="tl">
                    <a:srgbClr val="000000">
                      <a:alpha val="43137"/>
                    </a:srgbClr>
                  </a:outerShdw>
                </a:effectLst>
              </a:rPr>
              <a:t>6%</a:t>
            </a:r>
          </a:p>
        </p:txBody>
      </p:sp>
      <p:sp>
        <p:nvSpPr>
          <p:cNvPr id="12" name="TextBox 11"/>
          <p:cNvSpPr txBox="1"/>
          <p:nvPr/>
        </p:nvSpPr>
        <p:spPr>
          <a:xfrm>
            <a:off x="2489200" y="4436196"/>
            <a:ext cx="495300" cy="307777"/>
          </a:xfrm>
          <a:prstGeom prst="rect">
            <a:avLst/>
          </a:prstGeom>
          <a:solidFill>
            <a:schemeClr val="bg1"/>
          </a:solidFill>
        </p:spPr>
        <p:txBody>
          <a:bodyPr wrap="square" rtlCol="0">
            <a:spAutoFit/>
          </a:bodyPr>
          <a:lstStyle/>
          <a:p>
            <a:pPr algn="ctr" defTabSz="914400"/>
            <a:r>
              <a:rPr lang="en-US" sz="1400" b="1" dirty="0" smtClean="0">
                <a:solidFill>
                  <a:srgbClr val="FF0000"/>
                </a:solidFill>
                <a:effectLst>
                  <a:outerShdw blurRad="38100" dist="38100" dir="2700000" algn="tl">
                    <a:srgbClr val="000000">
                      <a:alpha val="43137"/>
                    </a:srgbClr>
                  </a:outerShdw>
                </a:effectLst>
              </a:rPr>
              <a:t>17%</a:t>
            </a:r>
          </a:p>
        </p:txBody>
      </p:sp>
      <p:sp>
        <p:nvSpPr>
          <p:cNvPr id="13" name="TextBox 12"/>
          <p:cNvSpPr txBox="1"/>
          <p:nvPr/>
        </p:nvSpPr>
        <p:spPr>
          <a:xfrm>
            <a:off x="3022600" y="4166519"/>
            <a:ext cx="495300" cy="307777"/>
          </a:xfrm>
          <a:prstGeom prst="rect">
            <a:avLst/>
          </a:prstGeom>
          <a:solidFill>
            <a:schemeClr val="bg1"/>
          </a:solidFill>
        </p:spPr>
        <p:txBody>
          <a:bodyPr wrap="square" rtlCol="0">
            <a:spAutoFit/>
          </a:bodyPr>
          <a:lstStyle/>
          <a:p>
            <a:pPr algn="ctr" defTabSz="914400"/>
            <a:r>
              <a:rPr lang="en-US" sz="1400" b="1" dirty="0" smtClean="0">
                <a:solidFill>
                  <a:srgbClr val="FF0000"/>
                </a:solidFill>
                <a:effectLst>
                  <a:outerShdw blurRad="38100" dist="38100" dir="2700000" algn="tl">
                    <a:srgbClr val="000000">
                      <a:alpha val="43137"/>
                    </a:srgbClr>
                  </a:outerShdw>
                </a:effectLst>
              </a:rPr>
              <a:t>40%</a:t>
            </a:r>
          </a:p>
        </p:txBody>
      </p:sp>
      <p:sp>
        <p:nvSpPr>
          <p:cNvPr id="14" name="TextBox 13"/>
          <p:cNvSpPr txBox="1"/>
          <p:nvPr/>
        </p:nvSpPr>
        <p:spPr>
          <a:xfrm>
            <a:off x="3568700" y="3880769"/>
            <a:ext cx="495300" cy="307777"/>
          </a:xfrm>
          <a:prstGeom prst="rect">
            <a:avLst/>
          </a:prstGeom>
          <a:solidFill>
            <a:schemeClr val="bg1"/>
          </a:solidFill>
        </p:spPr>
        <p:txBody>
          <a:bodyPr wrap="square" rtlCol="0">
            <a:spAutoFit/>
          </a:bodyPr>
          <a:lstStyle/>
          <a:p>
            <a:pPr algn="ctr" defTabSz="914400"/>
            <a:r>
              <a:rPr lang="en-US" sz="1400" b="1" dirty="0" smtClean="0">
                <a:solidFill>
                  <a:srgbClr val="FF0000"/>
                </a:solidFill>
                <a:effectLst>
                  <a:outerShdw blurRad="38100" dist="38100" dir="2700000" algn="tl">
                    <a:srgbClr val="000000">
                      <a:alpha val="43137"/>
                    </a:srgbClr>
                  </a:outerShdw>
                </a:effectLst>
              </a:rPr>
              <a:t>60%</a:t>
            </a:r>
          </a:p>
        </p:txBody>
      </p:sp>
      <p:sp>
        <p:nvSpPr>
          <p:cNvPr id="15" name="TextBox 14"/>
          <p:cNvSpPr txBox="1"/>
          <p:nvPr/>
        </p:nvSpPr>
        <p:spPr>
          <a:xfrm>
            <a:off x="4108450" y="3601369"/>
            <a:ext cx="495300" cy="307777"/>
          </a:xfrm>
          <a:prstGeom prst="rect">
            <a:avLst/>
          </a:prstGeom>
          <a:solidFill>
            <a:schemeClr val="bg1"/>
          </a:solidFill>
        </p:spPr>
        <p:txBody>
          <a:bodyPr wrap="square" rtlCol="0">
            <a:spAutoFit/>
          </a:bodyPr>
          <a:lstStyle/>
          <a:p>
            <a:pPr algn="ctr" defTabSz="914400"/>
            <a:r>
              <a:rPr lang="en-US" sz="1400" b="1" dirty="0" smtClean="0">
                <a:solidFill>
                  <a:srgbClr val="FF0000"/>
                </a:solidFill>
                <a:effectLst>
                  <a:outerShdw blurRad="38100" dist="38100" dir="2700000" algn="tl">
                    <a:srgbClr val="000000">
                      <a:alpha val="43137"/>
                    </a:srgbClr>
                  </a:outerShdw>
                </a:effectLst>
              </a:rPr>
              <a:t>71%</a:t>
            </a:r>
          </a:p>
        </p:txBody>
      </p:sp>
    </p:spTree>
    <p:extLst>
      <p:ext uri="{BB962C8B-B14F-4D97-AF65-F5344CB8AC3E}">
        <p14:creationId xmlns:p14="http://schemas.microsoft.com/office/powerpoint/2010/main" val="276559711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774372" y="157400"/>
            <a:ext cx="5715000" cy="584775"/>
          </a:xfrm>
          <a:prstGeom prst="rect">
            <a:avLst/>
          </a:prstGeom>
          <a:noFill/>
        </p:spPr>
        <p:txBody>
          <a:bodyPr wrap="square" rtlCol="0">
            <a:spAutoFit/>
          </a:bodyPr>
          <a:lstStyle>
            <a:defPPr>
              <a:defRPr lang="en-US"/>
            </a:defPPr>
            <a:lvl1pPr algn="ctr">
              <a:defRPr sz="3200" b="1">
                <a:solidFill>
                  <a:schemeClr val="bg1"/>
                </a:solidFill>
                <a:effectLst>
                  <a:outerShdw blurRad="38100" dist="38100" dir="2700000" algn="tl">
                    <a:srgbClr val="000000">
                      <a:alpha val="43137"/>
                    </a:srgbClr>
                  </a:outerShdw>
                </a:effectLst>
                <a:latin typeface="Georgia" panose="02040502050405020303" pitchFamily="18" charset="0"/>
              </a:defRPr>
            </a:lvl1pPr>
          </a:lstStyle>
          <a:p>
            <a:r>
              <a:rPr lang="en-US" dirty="0" smtClean="0"/>
              <a:t>Immediate Actions</a:t>
            </a:r>
            <a:endParaRPr lang="en-US" dirty="0"/>
          </a:p>
        </p:txBody>
      </p:sp>
      <p:sp>
        <p:nvSpPr>
          <p:cNvPr id="4" name="TextBox 3"/>
          <p:cNvSpPr txBox="1"/>
          <p:nvPr/>
        </p:nvSpPr>
        <p:spPr>
          <a:xfrm>
            <a:off x="0" y="1049873"/>
            <a:ext cx="9144000" cy="5427127"/>
          </a:xfrm>
          <a:prstGeom prst="rect">
            <a:avLst/>
          </a:prstGeom>
          <a:noFill/>
        </p:spPr>
        <p:txBody>
          <a:bodyPr wrap="square" rtlCol="0">
            <a:spAutoFit/>
          </a:bodyPr>
          <a:lstStyle/>
          <a:p>
            <a:pPr marL="342900" lvl="0" indent="-342900">
              <a:spcBef>
                <a:spcPts val="800"/>
              </a:spcBef>
              <a:spcAft>
                <a:spcPts val="800"/>
              </a:spcAft>
              <a:buFont typeface="Arial" panose="020B0604020202020204" pitchFamily="34" charset="0"/>
              <a:buChar char="•"/>
            </a:pPr>
            <a:r>
              <a:rPr lang="en-US" sz="2800" b="1" dirty="0" smtClean="0">
                <a:latin typeface="Georgia" panose="02040502050405020303" pitchFamily="18" charset="0"/>
                <a:cs typeface="Arial" panose="020B0604020202020204" pitchFamily="34" charset="0"/>
              </a:rPr>
              <a:t>Extended </a:t>
            </a:r>
            <a:r>
              <a:rPr lang="en-US" sz="2800" b="1" dirty="0">
                <a:latin typeface="Georgia" panose="02040502050405020303" pitchFamily="18" charset="0"/>
                <a:cs typeface="Arial" panose="020B0604020202020204" pitchFamily="34" charset="0"/>
              </a:rPr>
              <a:t>hours</a:t>
            </a:r>
            <a:r>
              <a:rPr lang="en-US" sz="2800" b="1" dirty="0" smtClean="0">
                <a:latin typeface="Georgia" panose="02040502050405020303" pitchFamily="18" charset="0"/>
                <a:cs typeface="Arial" panose="020B0604020202020204" pitchFamily="34" charset="0"/>
              </a:rPr>
              <a:t>:  </a:t>
            </a:r>
            <a:r>
              <a:rPr lang="en-US" sz="2800" b="1" dirty="0" smtClean="0">
                <a:solidFill>
                  <a:srgbClr val="C00000"/>
                </a:solidFill>
                <a:latin typeface="Georgia" panose="02040502050405020303" pitchFamily="18" charset="0"/>
                <a:cs typeface="Arial" panose="020B0604020202020204" pitchFamily="34" charset="0"/>
              </a:rPr>
              <a:t>880,000 </a:t>
            </a:r>
            <a:r>
              <a:rPr lang="en-US" sz="2800" b="1" dirty="0">
                <a:solidFill>
                  <a:srgbClr val="C00000"/>
                </a:solidFill>
                <a:latin typeface="Georgia" panose="02040502050405020303" pitchFamily="18" charset="0"/>
                <a:cs typeface="Arial" panose="020B0604020202020204" pitchFamily="34" charset="0"/>
              </a:rPr>
              <a:t>appointments </a:t>
            </a:r>
            <a:r>
              <a:rPr lang="en-US" sz="2800" b="1" dirty="0">
                <a:latin typeface="Georgia" panose="02040502050405020303" pitchFamily="18" charset="0"/>
                <a:cs typeface="Arial" panose="020B0604020202020204" pitchFamily="34" charset="0"/>
              </a:rPr>
              <a:t>completed </a:t>
            </a:r>
            <a:r>
              <a:rPr lang="en-US" sz="2800" b="1" dirty="0" smtClean="0">
                <a:latin typeface="Georgia" panose="02040502050405020303" pitchFamily="18" charset="0"/>
                <a:cs typeface="Arial" panose="020B0604020202020204" pitchFamily="34" charset="0"/>
              </a:rPr>
              <a:t>in evenings and weekends</a:t>
            </a:r>
            <a:endParaRPr lang="en-US" sz="2800" b="1" dirty="0">
              <a:latin typeface="Georgia" panose="02040502050405020303" pitchFamily="18" charset="0"/>
              <a:cs typeface="Arial" panose="020B0604020202020204" pitchFamily="34" charset="0"/>
            </a:endParaRPr>
          </a:p>
          <a:p>
            <a:pPr marL="342900" lvl="0" indent="-342900">
              <a:spcBef>
                <a:spcPts val="800"/>
              </a:spcBef>
              <a:spcAft>
                <a:spcPts val="800"/>
              </a:spcAft>
              <a:buFont typeface="Arial" panose="020B0604020202020204" pitchFamily="34" charset="0"/>
              <a:buChar char="•"/>
            </a:pPr>
            <a:r>
              <a:rPr lang="en-US" sz="2800" b="1" dirty="0" smtClean="0">
                <a:solidFill>
                  <a:srgbClr val="C00000"/>
                </a:solidFill>
                <a:latin typeface="Georgia" panose="02040502050405020303" pitchFamily="18" charset="0"/>
                <a:cs typeface="Arial" panose="020B0604020202020204" pitchFamily="34" charset="0"/>
              </a:rPr>
              <a:t>45</a:t>
            </a:r>
            <a:r>
              <a:rPr lang="en-US" sz="2800" b="1" dirty="0">
                <a:solidFill>
                  <a:srgbClr val="C00000"/>
                </a:solidFill>
                <a:latin typeface="Georgia" panose="02040502050405020303" pitchFamily="18" charset="0"/>
                <a:cs typeface="Arial" panose="020B0604020202020204" pitchFamily="34" charset="0"/>
              </a:rPr>
              <a:t>% </a:t>
            </a:r>
            <a:r>
              <a:rPr lang="en-US" sz="2800" b="1" dirty="0" smtClean="0">
                <a:solidFill>
                  <a:srgbClr val="C00000"/>
                </a:solidFill>
                <a:latin typeface="Georgia" panose="02040502050405020303" pitchFamily="18" charset="0"/>
                <a:cs typeface="Arial" panose="020B0604020202020204" pitchFamily="34" charset="0"/>
              </a:rPr>
              <a:t>more authorizations </a:t>
            </a:r>
            <a:r>
              <a:rPr lang="en-US" sz="2800" b="1" dirty="0" smtClean="0">
                <a:latin typeface="Georgia" panose="02040502050405020303" pitchFamily="18" charset="0"/>
                <a:cs typeface="Arial" panose="020B0604020202020204" pitchFamily="34" charset="0"/>
              </a:rPr>
              <a:t>for </a:t>
            </a:r>
            <a:r>
              <a:rPr lang="en-US" sz="2800" b="1" dirty="0">
                <a:latin typeface="Georgia" panose="02040502050405020303" pitchFamily="18" charset="0"/>
                <a:cs typeface="Arial" panose="020B0604020202020204" pitchFamily="34" charset="0"/>
              </a:rPr>
              <a:t>non-VA care</a:t>
            </a:r>
            <a:endParaRPr lang="en-US" sz="2800" b="1" dirty="0">
              <a:latin typeface="Georgia" panose="02040502050405020303" pitchFamily="18" charset="0"/>
            </a:endParaRPr>
          </a:p>
          <a:p>
            <a:pPr marL="342900" indent="-342900">
              <a:spcBef>
                <a:spcPts val="800"/>
              </a:spcBef>
              <a:spcAft>
                <a:spcPts val="800"/>
              </a:spcAft>
              <a:buFont typeface="Arial" panose="020B0604020202020204" pitchFamily="34" charset="0"/>
              <a:buChar char="•"/>
            </a:pPr>
            <a:r>
              <a:rPr lang="en-US" sz="2800" b="1" dirty="0">
                <a:latin typeface="Georgia" panose="02040502050405020303" pitchFamily="18" charset="0"/>
              </a:rPr>
              <a:t>Activated 93 buildings to add </a:t>
            </a:r>
            <a:r>
              <a:rPr lang="en-US" sz="2800" b="1" dirty="0">
                <a:solidFill>
                  <a:srgbClr val="C00000"/>
                </a:solidFill>
                <a:latin typeface="Georgia" panose="02040502050405020303" pitchFamily="18" charset="0"/>
              </a:rPr>
              <a:t>1.4 million square feet </a:t>
            </a:r>
            <a:r>
              <a:rPr lang="en-US" sz="2800" b="1" dirty="0">
                <a:latin typeface="Georgia" panose="02040502050405020303" pitchFamily="18" charset="0"/>
              </a:rPr>
              <a:t>of space for health-related use</a:t>
            </a:r>
          </a:p>
          <a:p>
            <a:pPr marL="342900" indent="-342900">
              <a:spcBef>
                <a:spcPts val="800"/>
              </a:spcBef>
              <a:spcAft>
                <a:spcPts val="800"/>
              </a:spcAft>
              <a:buFont typeface="Arial" panose="020B0604020202020204" pitchFamily="34" charset="0"/>
              <a:buChar char="•"/>
            </a:pPr>
            <a:r>
              <a:rPr lang="en-US" sz="2800" b="1" dirty="0" smtClean="0">
                <a:latin typeface="Georgia" panose="02040502050405020303" pitchFamily="18" charset="0"/>
              </a:rPr>
              <a:t>Hired </a:t>
            </a:r>
            <a:r>
              <a:rPr lang="en-US" sz="2800" b="1" dirty="0" smtClean="0">
                <a:solidFill>
                  <a:srgbClr val="C00000"/>
                </a:solidFill>
                <a:latin typeface="Georgia" panose="02040502050405020303" pitchFamily="18" charset="0"/>
              </a:rPr>
              <a:t>38,000 new employees </a:t>
            </a:r>
            <a:r>
              <a:rPr lang="en-US" sz="2800" b="1" dirty="0" smtClean="0">
                <a:latin typeface="Georgia" panose="02040502050405020303" pitchFamily="18" charset="0"/>
              </a:rPr>
              <a:t>in the past year, net increase of </a:t>
            </a:r>
            <a:r>
              <a:rPr lang="en-US" sz="2800" b="1" dirty="0" smtClean="0">
                <a:solidFill>
                  <a:srgbClr val="C00000"/>
                </a:solidFill>
                <a:latin typeface="Georgia" panose="02040502050405020303" pitchFamily="18" charset="0"/>
              </a:rPr>
              <a:t>11,000 VHA employees</a:t>
            </a:r>
            <a:r>
              <a:rPr lang="en-US" sz="2800" b="1" dirty="0" smtClean="0">
                <a:latin typeface="Georgia" panose="02040502050405020303" pitchFamily="18" charset="0"/>
              </a:rPr>
              <a:t>, including —</a:t>
            </a:r>
          </a:p>
          <a:p>
            <a:pPr marL="1371600" lvl="2" indent="-457200">
              <a:spcBef>
                <a:spcPts val="800"/>
              </a:spcBef>
              <a:spcAft>
                <a:spcPts val="800"/>
              </a:spcAft>
              <a:buFont typeface="Courier New" panose="02070309020205020404" pitchFamily="49" charset="0"/>
              <a:buChar char="o"/>
            </a:pPr>
            <a:r>
              <a:rPr lang="en-US" sz="2800" b="1" dirty="0" smtClean="0">
                <a:latin typeface="Georgia" panose="02040502050405020303" pitchFamily="18" charset="0"/>
              </a:rPr>
              <a:t>970 </a:t>
            </a:r>
            <a:r>
              <a:rPr lang="en-US" sz="2800" b="1" dirty="0">
                <a:latin typeface="Georgia" panose="02040502050405020303" pitchFamily="18" charset="0"/>
              </a:rPr>
              <a:t>more </a:t>
            </a:r>
            <a:r>
              <a:rPr lang="en-US" sz="2800" b="1" dirty="0" smtClean="0">
                <a:latin typeface="Georgia" panose="02040502050405020303" pitchFamily="18" charset="0"/>
              </a:rPr>
              <a:t>physicians </a:t>
            </a:r>
          </a:p>
          <a:p>
            <a:pPr marL="1371600" lvl="2" indent="-457200">
              <a:spcBef>
                <a:spcPts val="800"/>
              </a:spcBef>
              <a:spcAft>
                <a:spcPts val="800"/>
              </a:spcAft>
              <a:buFont typeface="Courier New" panose="02070309020205020404" pitchFamily="49" charset="0"/>
              <a:buChar char="o"/>
            </a:pPr>
            <a:r>
              <a:rPr lang="en-US" sz="2800" b="1" dirty="0" smtClean="0">
                <a:latin typeface="Georgia" panose="02040502050405020303" pitchFamily="18" charset="0"/>
              </a:rPr>
              <a:t>2,100 </a:t>
            </a:r>
            <a:r>
              <a:rPr lang="en-US" sz="2800" b="1" dirty="0">
                <a:latin typeface="Georgia" panose="02040502050405020303" pitchFamily="18" charset="0"/>
              </a:rPr>
              <a:t>more </a:t>
            </a:r>
            <a:r>
              <a:rPr lang="en-US" sz="2800" b="1" dirty="0" smtClean="0">
                <a:latin typeface="Georgia" panose="02040502050405020303" pitchFamily="18" charset="0"/>
              </a:rPr>
              <a:t>nurses</a:t>
            </a:r>
          </a:p>
        </p:txBody>
      </p:sp>
    </p:spTree>
    <p:extLst>
      <p:ext uri="{BB962C8B-B14F-4D97-AF65-F5344CB8AC3E}">
        <p14:creationId xmlns:p14="http://schemas.microsoft.com/office/powerpoint/2010/main" val="264485081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600200" y="157400"/>
            <a:ext cx="5715000" cy="584775"/>
          </a:xfrm>
          <a:prstGeom prst="rect">
            <a:avLst/>
          </a:prstGeom>
          <a:noFill/>
        </p:spPr>
        <p:txBody>
          <a:bodyPr wrap="square" rtlCol="0">
            <a:spAutoFit/>
          </a:bodyPr>
          <a:lstStyle>
            <a:defPPr>
              <a:defRPr lang="en-US"/>
            </a:defPPr>
            <a:lvl1pPr algn="ctr">
              <a:defRPr sz="3200" b="1">
                <a:solidFill>
                  <a:schemeClr val="bg1"/>
                </a:solidFill>
                <a:effectLst>
                  <a:outerShdw blurRad="38100" dist="38100" dir="2700000" algn="tl">
                    <a:srgbClr val="000000">
                      <a:alpha val="43137"/>
                    </a:srgbClr>
                  </a:outerShdw>
                </a:effectLst>
                <a:latin typeface="Georgia" panose="02040502050405020303" pitchFamily="18" charset="0"/>
              </a:defRPr>
            </a:lvl1pPr>
          </a:lstStyle>
          <a:p>
            <a:r>
              <a:rPr lang="en-US" dirty="0"/>
              <a:t>Progress </a:t>
            </a:r>
            <a:r>
              <a:rPr lang="en-US" dirty="0" smtClean="0"/>
              <a:t>on </a:t>
            </a:r>
            <a:r>
              <a:rPr lang="en-US" dirty="0"/>
              <a:t>Access</a:t>
            </a:r>
          </a:p>
        </p:txBody>
      </p:sp>
      <p:sp>
        <p:nvSpPr>
          <p:cNvPr id="4" name="TextBox 3"/>
          <p:cNvSpPr txBox="1"/>
          <p:nvPr/>
        </p:nvSpPr>
        <p:spPr>
          <a:xfrm>
            <a:off x="0" y="1016719"/>
            <a:ext cx="9144000" cy="5498941"/>
          </a:xfrm>
          <a:prstGeom prst="rect">
            <a:avLst/>
          </a:prstGeom>
          <a:noFill/>
        </p:spPr>
        <p:txBody>
          <a:bodyPr wrap="square" rtlCol="0">
            <a:spAutoFit/>
          </a:bodyPr>
          <a:lstStyle/>
          <a:p>
            <a:pPr marL="342900" lvl="0" indent="-342900">
              <a:spcBef>
                <a:spcPts val="600"/>
              </a:spcBef>
              <a:spcAft>
                <a:spcPts val="600"/>
              </a:spcAft>
              <a:buFont typeface="Arial" panose="020B0604020202020204" pitchFamily="34" charset="0"/>
              <a:buChar char="•"/>
            </a:pPr>
            <a:r>
              <a:rPr lang="en-US" sz="2400" b="1" dirty="0" smtClean="0">
                <a:solidFill>
                  <a:srgbClr val="C00000"/>
                </a:solidFill>
                <a:latin typeface="Georgia" panose="02040502050405020303" pitchFamily="18" charset="0"/>
              </a:rPr>
              <a:t>97% of </a:t>
            </a:r>
            <a:r>
              <a:rPr lang="en-US" sz="2400" b="1" dirty="0">
                <a:solidFill>
                  <a:srgbClr val="C00000"/>
                </a:solidFill>
                <a:latin typeface="Georgia" panose="02040502050405020303" pitchFamily="18" charset="0"/>
              </a:rPr>
              <a:t>appointments</a:t>
            </a:r>
            <a:r>
              <a:rPr lang="en-US" sz="2400" b="1" dirty="0">
                <a:latin typeface="Georgia" panose="02040502050405020303" pitchFamily="18" charset="0"/>
              </a:rPr>
              <a:t> in </a:t>
            </a:r>
            <a:r>
              <a:rPr lang="en-US" sz="2400" b="1" dirty="0" smtClean="0">
                <a:latin typeface="Georgia" panose="02040502050405020303" pitchFamily="18" charset="0"/>
              </a:rPr>
              <a:t>April </a:t>
            </a:r>
            <a:r>
              <a:rPr lang="en-US" sz="2400" b="1" dirty="0" smtClean="0">
                <a:latin typeface="Georgia" panose="02040502050405020303" pitchFamily="18" charset="0"/>
              </a:rPr>
              <a:t>2015 completed within </a:t>
            </a:r>
            <a:r>
              <a:rPr lang="en-US" sz="2400" b="1" dirty="0">
                <a:latin typeface="Georgia" panose="02040502050405020303" pitchFamily="18" charset="0"/>
              </a:rPr>
              <a:t>30 days</a:t>
            </a:r>
            <a:r>
              <a:rPr lang="en-US" sz="2400" b="1" dirty="0">
                <a:solidFill>
                  <a:srgbClr val="C00000"/>
                </a:solidFill>
                <a:latin typeface="Georgia" panose="02040502050405020303" pitchFamily="18" charset="0"/>
              </a:rPr>
              <a:t> </a:t>
            </a:r>
            <a:r>
              <a:rPr lang="en-US" sz="2400" b="1" dirty="0">
                <a:latin typeface="Georgia" panose="02040502050405020303" pitchFamily="18" charset="0"/>
              </a:rPr>
              <a:t>of the Veteran’s preferred date.</a:t>
            </a:r>
          </a:p>
          <a:p>
            <a:pPr marL="1257300" lvl="2" indent="-342900">
              <a:spcBef>
                <a:spcPts val="600"/>
              </a:spcBef>
              <a:spcAft>
                <a:spcPts val="200"/>
              </a:spcAft>
              <a:buFont typeface="Arial" panose="020B0604020202020204" pitchFamily="34" charset="0"/>
              <a:buChar char="•"/>
            </a:pPr>
            <a:r>
              <a:rPr lang="en-US" sz="2400" b="1" dirty="0" smtClean="0">
                <a:solidFill>
                  <a:srgbClr val="C00000"/>
                </a:solidFill>
                <a:latin typeface="Georgia" panose="02040502050405020303" pitchFamily="18" charset="0"/>
              </a:rPr>
              <a:t>88% within 7 days </a:t>
            </a:r>
          </a:p>
          <a:p>
            <a:pPr marL="1257300" lvl="2" indent="-342900">
              <a:spcBef>
                <a:spcPts val="200"/>
              </a:spcBef>
              <a:spcAft>
                <a:spcPts val="600"/>
              </a:spcAft>
              <a:buFont typeface="Arial" panose="020B0604020202020204" pitchFamily="34" charset="0"/>
              <a:buChar char="•"/>
            </a:pPr>
            <a:r>
              <a:rPr lang="en-US" sz="2400" b="1" dirty="0" smtClean="0">
                <a:solidFill>
                  <a:srgbClr val="C00000"/>
                </a:solidFill>
                <a:latin typeface="Georgia" panose="02040502050405020303" pitchFamily="18" charset="0"/>
              </a:rPr>
              <a:t>20</a:t>
            </a:r>
            <a:r>
              <a:rPr lang="en-US" sz="2400" b="1" dirty="0">
                <a:solidFill>
                  <a:srgbClr val="C00000"/>
                </a:solidFill>
                <a:latin typeface="Georgia" panose="02040502050405020303" pitchFamily="18" charset="0"/>
              </a:rPr>
              <a:t>% </a:t>
            </a:r>
            <a:r>
              <a:rPr lang="en-US" sz="2400" b="1" dirty="0" smtClean="0">
                <a:solidFill>
                  <a:srgbClr val="C00000"/>
                </a:solidFill>
                <a:latin typeface="Georgia" panose="02040502050405020303" pitchFamily="18" charset="0"/>
              </a:rPr>
              <a:t>in the same day</a:t>
            </a:r>
            <a:endParaRPr lang="en-US" sz="2400" b="1" dirty="0">
              <a:solidFill>
                <a:srgbClr val="C00000"/>
              </a:solidFill>
              <a:latin typeface="Georgia" panose="02040502050405020303" pitchFamily="18" charset="0"/>
            </a:endParaRPr>
          </a:p>
          <a:p>
            <a:pPr marL="342900" lvl="0" indent="-342900">
              <a:spcBef>
                <a:spcPts val="600"/>
              </a:spcBef>
              <a:spcAft>
                <a:spcPts val="600"/>
              </a:spcAft>
              <a:buFont typeface="Arial" panose="020B0604020202020204" pitchFamily="34" charset="0"/>
              <a:buChar char="•"/>
            </a:pPr>
            <a:r>
              <a:rPr lang="en-US" sz="2400" b="1" dirty="0" smtClean="0">
                <a:solidFill>
                  <a:srgbClr val="C00000"/>
                </a:solidFill>
                <a:latin typeface="Georgia" panose="02040502050405020303" pitchFamily="18" charset="0"/>
              </a:rPr>
              <a:t>2.7 </a:t>
            </a:r>
            <a:r>
              <a:rPr lang="en-US" sz="2400" b="1" dirty="0">
                <a:solidFill>
                  <a:srgbClr val="C00000"/>
                </a:solidFill>
                <a:latin typeface="Georgia" panose="02040502050405020303" pitchFamily="18" charset="0"/>
              </a:rPr>
              <a:t>million </a:t>
            </a:r>
            <a:r>
              <a:rPr lang="en-US" sz="2400" b="1" u="sng" dirty="0" smtClean="0">
                <a:solidFill>
                  <a:srgbClr val="C00000"/>
                </a:solidFill>
                <a:latin typeface="Georgia" panose="02040502050405020303" pitchFamily="18" charset="0"/>
              </a:rPr>
              <a:t>more</a:t>
            </a:r>
            <a:r>
              <a:rPr lang="en-US" sz="2400" b="1" dirty="0" smtClean="0">
                <a:solidFill>
                  <a:srgbClr val="C00000"/>
                </a:solidFill>
                <a:latin typeface="Georgia" panose="02040502050405020303" pitchFamily="18" charset="0"/>
              </a:rPr>
              <a:t> appointments </a:t>
            </a:r>
            <a:r>
              <a:rPr lang="en-US" sz="2400" b="1" dirty="0" smtClean="0">
                <a:latin typeface="Georgia" panose="02040502050405020303" pitchFamily="18" charset="0"/>
              </a:rPr>
              <a:t>completed from </a:t>
            </a:r>
            <a:r>
              <a:rPr lang="en-US" sz="2400" b="1" dirty="0" smtClean="0">
                <a:latin typeface="Georgia" panose="02040502050405020303" pitchFamily="18" charset="0"/>
              </a:rPr>
              <a:t>June </a:t>
            </a:r>
            <a:r>
              <a:rPr lang="en-US" sz="2400" b="1" dirty="0">
                <a:latin typeface="Georgia" panose="02040502050405020303" pitchFamily="18" charset="0"/>
              </a:rPr>
              <a:t>through </a:t>
            </a:r>
            <a:r>
              <a:rPr lang="en-US" sz="2400" b="1" dirty="0" smtClean="0">
                <a:latin typeface="Georgia" panose="02040502050405020303" pitchFamily="18" charset="0"/>
              </a:rPr>
              <a:t>April </a:t>
            </a:r>
            <a:r>
              <a:rPr lang="en-US" sz="2400" b="1" dirty="0">
                <a:latin typeface="Georgia" panose="02040502050405020303" pitchFamily="18" charset="0"/>
              </a:rPr>
              <a:t>than in the same </a:t>
            </a:r>
            <a:r>
              <a:rPr lang="en-US" sz="2400" b="1" dirty="0" smtClean="0">
                <a:latin typeface="Georgia" panose="02040502050405020303" pitchFamily="18" charset="0"/>
              </a:rPr>
              <a:t>months the previous year — for a total of </a:t>
            </a:r>
            <a:r>
              <a:rPr lang="en-US" sz="2400" b="1" dirty="0" smtClean="0">
                <a:latin typeface="Georgia" panose="02040502050405020303" pitchFamily="18" charset="0"/>
              </a:rPr>
              <a:t>51.8 million.</a:t>
            </a:r>
            <a:endParaRPr lang="en-US" sz="2400" b="1" dirty="0" smtClean="0">
              <a:latin typeface="Georgia" panose="02040502050405020303" pitchFamily="18" charset="0"/>
            </a:endParaRPr>
          </a:p>
          <a:p>
            <a:pPr marL="342900" lvl="0" indent="-342900">
              <a:spcBef>
                <a:spcPts val="600"/>
              </a:spcBef>
              <a:spcAft>
                <a:spcPts val="600"/>
              </a:spcAft>
              <a:buFont typeface="Arial" panose="020B0604020202020204" pitchFamily="34" charset="0"/>
              <a:buChar char="•"/>
            </a:pPr>
            <a:r>
              <a:rPr lang="en-US" sz="2400" b="1" dirty="0" smtClean="0">
                <a:latin typeface="Georgia" panose="02040502050405020303" pitchFamily="18" charset="0"/>
              </a:rPr>
              <a:t>Average </a:t>
            </a:r>
            <a:r>
              <a:rPr lang="en-US" sz="2400" b="1" dirty="0">
                <a:latin typeface="Georgia" panose="02040502050405020303" pitchFamily="18" charset="0"/>
              </a:rPr>
              <a:t>wait </a:t>
            </a:r>
            <a:r>
              <a:rPr lang="en-US" sz="2400" b="1" dirty="0" smtClean="0">
                <a:latin typeface="Georgia" panose="02040502050405020303" pitchFamily="18" charset="0"/>
              </a:rPr>
              <a:t>time</a:t>
            </a:r>
            <a:r>
              <a:rPr lang="en-US" sz="2400" b="1" dirty="0" smtClean="0">
                <a:latin typeface="Georgia" panose="02040502050405020303" pitchFamily="18" charset="0"/>
              </a:rPr>
              <a:t>: </a:t>
            </a:r>
          </a:p>
          <a:p>
            <a:pPr marL="1257300" lvl="2" indent="-342900">
              <a:spcBef>
                <a:spcPts val="600"/>
              </a:spcBef>
              <a:spcAft>
                <a:spcPts val="200"/>
              </a:spcAft>
              <a:buFont typeface="Arial" panose="020B0604020202020204" pitchFamily="34" charset="0"/>
              <a:buChar char="•"/>
            </a:pPr>
            <a:r>
              <a:rPr lang="en-US" sz="2400" b="1" dirty="0" smtClean="0">
                <a:latin typeface="Georgia" panose="02040502050405020303" pitchFamily="18" charset="0"/>
              </a:rPr>
              <a:t>Primary Care — </a:t>
            </a:r>
            <a:r>
              <a:rPr lang="en-US" sz="2400" b="1" dirty="0" smtClean="0">
                <a:solidFill>
                  <a:srgbClr val="C00000"/>
                </a:solidFill>
                <a:latin typeface="Georgia" panose="02040502050405020303" pitchFamily="18" charset="0"/>
              </a:rPr>
              <a:t>4 days</a:t>
            </a:r>
          </a:p>
          <a:p>
            <a:pPr marL="1257300" lvl="2" indent="-342900">
              <a:spcBef>
                <a:spcPts val="200"/>
              </a:spcBef>
              <a:spcAft>
                <a:spcPts val="200"/>
              </a:spcAft>
              <a:buFont typeface="Arial" panose="020B0604020202020204" pitchFamily="34" charset="0"/>
              <a:buChar char="•"/>
            </a:pPr>
            <a:r>
              <a:rPr lang="en-US" sz="2400" b="1" dirty="0" smtClean="0">
                <a:latin typeface="Georgia" panose="02040502050405020303" pitchFamily="18" charset="0"/>
              </a:rPr>
              <a:t>Specialty Care — </a:t>
            </a:r>
            <a:r>
              <a:rPr lang="en-US" sz="2400" b="1" dirty="0" smtClean="0">
                <a:solidFill>
                  <a:srgbClr val="C00000"/>
                </a:solidFill>
                <a:latin typeface="Georgia" panose="02040502050405020303" pitchFamily="18" charset="0"/>
              </a:rPr>
              <a:t>5 days</a:t>
            </a:r>
          </a:p>
          <a:p>
            <a:pPr marL="1257300" lvl="2" indent="-342900">
              <a:spcBef>
                <a:spcPts val="200"/>
              </a:spcBef>
              <a:spcAft>
                <a:spcPts val="600"/>
              </a:spcAft>
              <a:buFont typeface="Arial" panose="020B0604020202020204" pitchFamily="34" charset="0"/>
              <a:buChar char="•"/>
            </a:pPr>
            <a:r>
              <a:rPr lang="en-US" sz="2400" b="1" dirty="0" smtClean="0">
                <a:latin typeface="Georgia" panose="02040502050405020303" pitchFamily="18" charset="0"/>
              </a:rPr>
              <a:t>Mental Health —</a:t>
            </a:r>
            <a:r>
              <a:rPr lang="en-US" sz="2400" b="1" dirty="0" smtClean="0">
                <a:latin typeface="Georgia" panose="02040502050405020303" pitchFamily="18" charset="0"/>
              </a:rPr>
              <a:t> </a:t>
            </a:r>
            <a:r>
              <a:rPr lang="en-US" sz="2400" b="1" dirty="0" smtClean="0">
                <a:solidFill>
                  <a:srgbClr val="C00000"/>
                </a:solidFill>
                <a:latin typeface="Georgia" panose="02040502050405020303" pitchFamily="18" charset="0"/>
              </a:rPr>
              <a:t>3 days</a:t>
            </a:r>
            <a:endParaRPr lang="en-US" sz="2400" b="1" dirty="0" smtClean="0">
              <a:solidFill>
                <a:srgbClr val="C00000"/>
              </a:solidFill>
              <a:latin typeface="Georgia" panose="02040502050405020303" pitchFamily="18" charset="0"/>
            </a:endParaRPr>
          </a:p>
          <a:p>
            <a:pPr marL="342900" lvl="0" indent="-342900">
              <a:spcBef>
                <a:spcPts val="600"/>
              </a:spcBef>
              <a:spcAft>
                <a:spcPts val="600"/>
              </a:spcAft>
              <a:buFont typeface="Arial" panose="020B0604020202020204" pitchFamily="34" charset="0"/>
              <a:buChar char="•"/>
            </a:pPr>
            <a:r>
              <a:rPr lang="en-US" sz="2400" b="1" dirty="0" smtClean="0">
                <a:solidFill>
                  <a:srgbClr val="C00000"/>
                </a:solidFill>
                <a:latin typeface="Georgia" panose="02040502050405020303" pitchFamily="18" charset="0"/>
                <a:cs typeface="Arial" panose="020B0604020202020204" pitchFamily="34" charset="0"/>
              </a:rPr>
              <a:t>55</a:t>
            </a:r>
            <a:r>
              <a:rPr lang="en-US" sz="2400" b="1" dirty="0">
                <a:solidFill>
                  <a:srgbClr val="C00000"/>
                </a:solidFill>
                <a:latin typeface="Georgia" panose="02040502050405020303" pitchFamily="18" charset="0"/>
                <a:cs typeface="Arial" panose="020B0604020202020204" pitchFamily="34" charset="0"/>
              </a:rPr>
              <a:t>% reduction</a:t>
            </a:r>
            <a:r>
              <a:rPr lang="en-US" sz="2400" b="1" dirty="0">
                <a:latin typeface="Georgia" panose="02040502050405020303" pitchFamily="18" charset="0"/>
                <a:cs typeface="Arial" panose="020B0604020202020204" pitchFamily="34" charset="0"/>
              </a:rPr>
              <a:t> in the Electronic </a:t>
            </a:r>
            <a:r>
              <a:rPr lang="en-US" sz="2400" b="1" dirty="0" smtClean="0">
                <a:latin typeface="Georgia" panose="02040502050405020303" pitchFamily="18" charset="0"/>
                <a:cs typeface="Arial" panose="020B0604020202020204" pitchFamily="34" charset="0"/>
              </a:rPr>
              <a:t>Wait List</a:t>
            </a:r>
          </a:p>
        </p:txBody>
      </p:sp>
    </p:spTree>
    <p:extLst>
      <p:ext uri="{BB962C8B-B14F-4D97-AF65-F5344CB8AC3E}">
        <p14:creationId xmlns:p14="http://schemas.microsoft.com/office/powerpoint/2010/main" val="191682650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71800" y="1143296"/>
            <a:ext cx="2889509" cy="1472791"/>
          </a:xfrm>
          <a:prstGeom prst="rect">
            <a:avLst/>
          </a:prstGeom>
        </p:spPr>
      </p:pic>
      <p:sp>
        <p:nvSpPr>
          <p:cNvPr id="6" name="TextBox 5"/>
          <p:cNvSpPr txBox="1"/>
          <p:nvPr/>
        </p:nvSpPr>
        <p:spPr>
          <a:xfrm>
            <a:off x="609600" y="2743200"/>
            <a:ext cx="8305800" cy="3293209"/>
          </a:xfrm>
          <a:prstGeom prst="rect">
            <a:avLst/>
          </a:prstGeom>
          <a:noFill/>
        </p:spPr>
        <p:txBody>
          <a:bodyPr wrap="square" rtlCol="0">
            <a:spAutoFit/>
          </a:bodyPr>
          <a:lstStyle/>
          <a:p>
            <a:pPr marL="514350" indent="-514350">
              <a:spcAft>
                <a:spcPts val="1200"/>
              </a:spcAft>
              <a:buFont typeface="+mj-lt"/>
              <a:buAutoNum type="arabicPeriod"/>
            </a:pPr>
            <a:r>
              <a:rPr lang="en-US" sz="2800" b="1" dirty="0" smtClean="0">
                <a:latin typeface="Georgia" panose="02040502050405020303" pitchFamily="18" charset="0"/>
              </a:rPr>
              <a:t>Improving </a:t>
            </a:r>
            <a:r>
              <a:rPr lang="en-US" sz="2800" b="1" dirty="0">
                <a:latin typeface="Georgia" panose="02040502050405020303" pitchFamily="18" charset="0"/>
              </a:rPr>
              <a:t>the </a:t>
            </a:r>
            <a:r>
              <a:rPr lang="en-US" sz="2800" b="1" dirty="0">
                <a:solidFill>
                  <a:srgbClr val="C00000"/>
                </a:solidFill>
                <a:latin typeface="Georgia" panose="02040502050405020303" pitchFamily="18" charset="0"/>
              </a:rPr>
              <a:t>Veterans Experience</a:t>
            </a:r>
          </a:p>
          <a:p>
            <a:pPr marL="514350" indent="-514350">
              <a:spcAft>
                <a:spcPts val="1200"/>
              </a:spcAft>
              <a:buFont typeface="+mj-lt"/>
              <a:buAutoNum type="arabicPeriod"/>
            </a:pPr>
            <a:r>
              <a:rPr lang="en-US" sz="2800" b="1" dirty="0">
                <a:latin typeface="Georgia" panose="02040502050405020303" pitchFamily="18" charset="0"/>
              </a:rPr>
              <a:t>Improving the </a:t>
            </a:r>
            <a:r>
              <a:rPr lang="en-US" sz="2800" b="1" dirty="0">
                <a:solidFill>
                  <a:srgbClr val="C00000"/>
                </a:solidFill>
                <a:latin typeface="Georgia" panose="02040502050405020303" pitchFamily="18" charset="0"/>
              </a:rPr>
              <a:t>Employee Experience</a:t>
            </a:r>
            <a:r>
              <a:rPr lang="en-US" sz="2800" b="1" dirty="0" smtClean="0">
                <a:latin typeface="Georgia" panose="02040502050405020303" pitchFamily="18" charset="0"/>
              </a:rPr>
              <a:t> </a:t>
            </a:r>
          </a:p>
          <a:p>
            <a:pPr marL="514350" indent="-514350">
              <a:spcAft>
                <a:spcPts val="1200"/>
              </a:spcAft>
              <a:buFont typeface="+mj-lt"/>
              <a:buAutoNum type="arabicPeriod"/>
            </a:pPr>
            <a:r>
              <a:rPr lang="en-US" sz="2800" b="1" dirty="0" smtClean="0">
                <a:latin typeface="Georgia" panose="02040502050405020303" pitchFamily="18" charset="0"/>
              </a:rPr>
              <a:t>Improving our </a:t>
            </a:r>
            <a:r>
              <a:rPr lang="en-US" sz="2800" b="1" dirty="0" smtClean="0">
                <a:solidFill>
                  <a:srgbClr val="C00000"/>
                </a:solidFill>
                <a:latin typeface="Georgia" panose="02040502050405020303" pitchFamily="18" charset="0"/>
              </a:rPr>
              <a:t>Internal Support Services</a:t>
            </a:r>
            <a:endParaRPr lang="en-US" sz="2800" b="1" dirty="0">
              <a:latin typeface="Georgia" panose="02040502050405020303" pitchFamily="18" charset="0"/>
            </a:endParaRPr>
          </a:p>
          <a:p>
            <a:pPr marL="514350" indent="-514350">
              <a:spcAft>
                <a:spcPts val="1200"/>
              </a:spcAft>
              <a:buFont typeface="+mj-lt"/>
              <a:buAutoNum type="arabicPeriod"/>
            </a:pPr>
            <a:r>
              <a:rPr lang="en-US" sz="2800" b="1" dirty="0" smtClean="0">
                <a:latin typeface="Georgia" panose="02040502050405020303" pitchFamily="18" charset="0"/>
              </a:rPr>
              <a:t>Establishing </a:t>
            </a:r>
            <a:r>
              <a:rPr lang="en-US" sz="2800" b="1" dirty="0">
                <a:latin typeface="Georgia" panose="02040502050405020303" pitchFamily="18" charset="0"/>
              </a:rPr>
              <a:t>a culture of </a:t>
            </a:r>
            <a:r>
              <a:rPr lang="en-US" sz="2800" b="1" dirty="0">
                <a:solidFill>
                  <a:srgbClr val="C00000"/>
                </a:solidFill>
                <a:latin typeface="Georgia" panose="02040502050405020303" pitchFamily="18" charset="0"/>
              </a:rPr>
              <a:t>Continuous </a:t>
            </a:r>
            <a:r>
              <a:rPr lang="en-US" sz="2800" b="1" dirty="0" smtClean="0">
                <a:solidFill>
                  <a:srgbClr val="C00000"/>
                </a:solidFill>
                <a:latin typeface="Georgia" panose="02040502050405020303" pitchFamily="18" charset="0"/>
              </a:rPr>
              <a:t>Performance </a:t>
            </a:r>
            <a:r>
              <a:rPr lang="en-US" sz="2800" b="1" dirty="0">
                <a:solidFill>
                  <a:srgbClr val="C00000"/>
                </a:solidFill>
                <a:latin typeface="Georgia" panose="02040502050405020303" pitchFamily="18" charset="0"/>
              </a:rPr>
              <a:t>Improvement</a:t>
            </a:r>
          </a:p>
          <a:p>
            <a:pPr marL="514350" indent="-514350">
              <a:spcAft>
                <a:spcPts val="1200"/>
              </a:spcAft>
              <a:buFont typeface="+mj-lt"/>
              <a:buAutoNum type="arabicPeriod"/>
            </a:pPr>
            <a:r>
              <a:rPr lang="en-US" sz="2800" b="1" dirty="0" smtClean="0">
                <a:latin typeface="Georgia" panose="02040502050405020303" pitchFamily="18" charset="0"/>
              </a:rPr>
              <a:t>Enhancing </a:t>
            </a:r>
            <a:r>
              <a:rPr lang="en-US" sz="2800" b="1" dirty="0">
                <a:solidFill>
                  <a:srgbClr val="C00000"/>
                </a:solidFill>
                <a:latin typeface="Georgia" panose="02040502050405020303" pitchFamily="18" charset="0"/>
              </a:rPr>
              <a:t>Strategic </a:t>
            </a:r>
            <a:r>
              <a:rPr lang="en-US" sz="2800" b="1" dirty="0" smtClean="0">
                <a:solidFill>
                  <a:srgbClr val="C00000"/>
                </a:solidFill>
                <a:latin typeface="Georgia" panose="02040502050405020303" pitchFamily="18" charset="0"/>
              </a:rPr>
              <a:t>Partnerships</a:t>
            </a:r>
            <a:endParaRPr lang="en-US" sz="2800" b="1" dirty="0">
              <a:latin typeface="Georgia" panose="02040502050405020303" pitchFamily="18" charset="0"/>
            </a:endParaRPr>
          </a:p>
        </p:txBody>
      </p:sp>
      <p:sp>
        <p:nvSpPr>
          <p:cNvPr id="5" name="TextBox 4"/>
          <p:cNvSpPr txBox="1"/>
          <p:nvPr/>
        </p:nvSpPr>
        <p:spPr>
          <a:xfrm>
            <a:off x="1181100" y="136589"/>
            <a:ext cx="6858000" cy="584775"/>
          </a:xfrm>
          <a:prstGeom prst="rect">
            <a:avLst/>
          </a:prstGeom>
          <a:noFill/>
        </p:spPr>
        <p:txBody>
          <a:bodyPr wrap="square" rtlCol="0">
            <a:spAutoFit/>
          </a:bodyPr>
          <a:lstStyle>
            <a:defPPr>
              <a:defRPr lang="en-US"/>
            </a:defPPr>
            <a:lvl1pPr algn="ctr">
              <a:defRPr sz="3200" b="1">
                <a:solidFill>
                  <a:schemeClr val="bg1"/>
                </a:solidFill>
                <a:effectLst>
                  <a:outerShdw blurRad="38100" dist="38100" dir="2700000" algn="tl">
                    <a:srgbClr val="000000">
                      <a:alpha val="43137"/>
                    </a:srgbClr>
                  </a:outerShdw>
                </a:effectLst>
                <a:latin typeface="Georgia" panose="02040502050405020303" pitchFamily="18" charset="0"/>
              </a:defRPr>
            </a:lvl1pPr>
          </a:lstStyle>
          <a:p>
            <a:r>
              <a:rPr lang="en-US" dirty="0" smtClean="0"/>
              <a:t>Long-term Solution</a:t>
            </a:r>
            <a:endParaRPr lang="en-US" dirty="0"/>
          </a:p>
        </p:txBody>
      </p:sp>
    </p:spTree>
    <p:extLst>
      <p:ext uri="{BB962C8B-B14F-4D97-AF65-F5344CB8AC3E}">
        <p14:creationId xmlns:p14="http://schemas.microsoft.com/office/powerpoint/2010/main" val="369126070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457200" y="990600"/>
            <a:ext cx="8305800" cy="5401479"/>
          </a:xfrm>
          <a:prstGeom prst="rect">
            <a:avLst/>
          </a:prstGeom>
          <a:noFill/>
        </p:spPr>
        <p:txBody>
          <a:bodyPr wrap="square" rtlCol="0">
            <a:spAutoFit/>
          </a:bodyPr>
          <a:lstStyle/>
          <a:p>
            <a:pPr marL="457200" indent="-457200">
              <a:spcAft>
                <a:spcPts val="600"/>
              </a:spcAft>
              <a:buFont typeface="Arial" panose="020B0604020202020204" pitchFamily="34" charset="0"/>
              <a:buChar char="•"/>
            </a:pPr>
            <a:r>
              <a:rPr lang="en-US" sz="2000" b="1" dirty="0">
                <a:latin typeface="Georgia" panose="02040502050405020303" pitchFamily="18" charset="0"/>
              </a:rPr>
              <a:t>Changed policy to allow Veterans to </a:t>
            </a:r>
            <a:r>
              <a:rPr lang="en-US" sz="2000" b="1" dirty="0">
                <a:solidFill>
                  <a:srgbClr val="C00000"/>
                </a:solidFill>
                <a:latin typeface="Georgia" panose="02040502050405020303" pitchFamily="18" charset="0"/>
              </a:rPr>
              <a:t>stop or start benefits </a:t>
            </a:r>
            <a:r>
              <a:rPr lang="en-US" sz="2000" b="1" dirty="0">
                <a:latin typeface="Georgia" panose="02040502050405020303" pitchFamily="18" charset="0"/>
              </a:rPr>
              <a:t>and </a:t>
            </a:r>
            <a:r>
              <a:rPr lang="en-US" sz="2000" b="1" dirty="0">
                <a:solidFill>
                  <a:srgbClr val="C00000"/>
                </a:solidFill>
                <a:latin typeface="Georgia" panose="02040502050405020303" pitchFamily="18" charset="0"/>
              </a:rPr>
              <a:t>add or drop dependents </a:t>
            </a:r>
            <a:r>
              <a:rPr lang="en-US" sz="2000" b="1" dirty="0">
                <a:latin typeface="Georgia" panose="02040502050405020303" pitchFamily="18" charset="0"/>
              </a:rPr>
              <a:t>with just a phone call to a VBA call </a:t>
            </a:r>
            <a:r>
              <a:rPr lang="en-US" sz="2000" b="1" dirty="0" smtClean="0">
                <a:latin typeface="Georgia" panose="02040502050405020303" pitchFamily="18" charset="0"/>
              </a:rPr>
              <a:t>center. </a:t>
            </a:r>
            <a:endParaRPr lang="en-US" sz="2000" b="1" dirty="0">
              <a:latin typeface="Georgia" panose="02040502050405020303" pitchFamily="18" charset="0"/>
            </a:endParaRPr>
          </a:p>
          <a:p>
            <a:pPr marL="457200" indent="-457200">
              <a:spcAft>
                <a:spcPts val="600"/>
              </a:spcAft>
              <a:buFont typeface="Arial" panose="020B0604020202020204" pitchFamily="34" charset="0"/>
              <a:buChar char="•"/>
            </a:pPr>
            <a:r>
              <a:rPr lang="en-US" sz="2000" b="1" dirty="0">
                <a:latin typeface="Georgia" panose="02040502050405020303" pitchFamily="18" charset="0"/>
              </a:rPr>
              <a:t>Designed a pilot program to allow Veterans to see </a:t>
            </a:r>
            <a:r>
              <a:rPr lang="en-US" sz="2000" b="1" dirty="0">
                <a:solidFill>
                  <a:srgbClr val="C00000"/>
                </a:solidFill>
                <a:latin typeface="Georgia" panose="02040502050405020303" pitchFamily="18" charset="0"/>
              </a:rPr>
              <a:t>audiologists and optometrists</a:t>
            </a:r>
            <a:r>
              <a:rPr lang="en-US" sz="2000" b="1" dirty="0">
                <a:latin typeface="Georgia" panose="02040502050405020303" pitchFamily="18" charset="0"/>
              </a:rPr>
              <a:t> without first seeing a Primary Care physician.</a:t>
            </a:r>
          </a:p>
          <a:p>
            <a:pPr marL="457200" indent="-457200">
              <a:spcAft>
                <a:spcPts val="600"/>
              </a:spcAft>
              <a:buFont typeface="Arial" panose="020B0604020202020204" pitchFamily="34" charset="0"/>
              <a:buChar char="•"/>
            </a:pPr>
            <a:r>
              <a:rPr lang="en-US" sz="2000" b="1" dirty="0">
                <a:latin typeface="Georgia" panose="02040502050405020303" pitchFamily="18" charset="0"/>
              </a:rPr>
              <a:t>Working to </a:t>
            </a:r>
            <a:r>
              <a:rPr lang="en-US" sz="2000" b="1" dirty="0">
                <a:solidFill>
                  <a:srgbClr val="C00000"/>
                </a:solidFill>
                <a:latin typeface="Georgia" panose="02040502050405020303" pitchFamily="18" charset="0"/>
              </a:rPr>
              <a:t>expand Wi-Fi service </a:t>
            </a:r>
            <a:r>
              <a:rPr lang="en-US" sz="2000" b="1" dirty="0">
                <a:latin typeface="Georgia" panose="02040502050405020303" pitchFamily="18" charset="0"/>
              </a:rPr>
              <a:t>at VA facilities so Veterans and their families can stay connected during visits. </a:t>
            </a:r>
          </a:p>
          <a:p>
            <a:pPr marL="457200" indent="-457200">
              <a:spcAft>
                <a:spcPts val="600"/>
              </a:spcAft>
              <a:buFont typeface="Arial" panose="020B0604020202020204" pitchFamily="34" charset="0"/>
              <a:buChar char="•"/>
            </a:pPr>
            <a:r>
              <a:rPr lang="en-US" sz="2000" b="1" dirty="0">
                <a:latin typeface="Georgia" panose="02040502050405020303" pitchFamily="18" charset="0"/>
              </a:rPr>
              <a:t>Rolling out a new </a:t>
            </a:r>
            <a:r>
              <a:rPr lang="en-US" sz="2000" b="1" dirty="0">
                <a:solidFill>
                  <a:srgbClr val="C00000"/>
                </a:solidFill>
                <a:latin typeface="Georgia" panose="02040502050405020303" pitchFamily="18" charset="0"/>
              </a:rPr>
              <a:t>training course called “VA 101” </a:t>
            </a:r>
            <a:r>
              <a:rPr lang="en-US" sz="2000" b="1" dirty="0">
                <a:latin typeface="Georgia" panose="02040502050405020303" pitchFamily="18" charset="0"/>
              </a:rPr>
              <a:t>to raise the level of employee knowledge about VA and Veterans’ benefits and services. </a:t>
            </a:r>
          </a:p>
          <a:p>
            <a:pPr marL="457200" indent="-457200">
              <a:spcAft>
                <a:spcPts val="600"/>
              </a:spcAft>
              <a:buFont typeface="Arial" panose="020B0604020202020204" pitchFamily="34" charset="0"/>
              <a:buChar char="•"/>
            </a:pPr>
            <a:r>
              <a:rPr lang="en-US" sz="2000" b="1" dirty="0">
                <a:solidFill>
                  <a:srgbClr val="C00000"/>
                </a:solidFill>
                <a:latin typeface="Georgia" panose="02040502050405020303" pitchFamily="18" charset="0"/>
              </a:rPr>
              <a:t>Saved $300,000 </a:t>
            </a:r>
            <a:r>
              <a:rPr lang="en-US" sz="2000" b="1" dirty="0">
                <a:latin typeface="Georgia" panose="02040502050405020303" pitchFamily="18" charset="0"/>
              </a:rPr>
              <a:t>a year by stopping automatic distribution of paper copies of reports available electronically. </a:t>
            </a:r>
          </a:p>
          <a:p>
            <a:pPr marL="457200" indent="-457200">
              <a:spcAft>
                <a:spcPts val="600"/>
              </a:spcAft>
              <a:buFont typeface="Arial" panose="020B0604020202020204" pitchFamily="34" charset="0"/>
              <a:buChar char="•"/>
            </a:pPr>
            <a:r>
              <a:rPr lang="en-US" sz="2000" b="1" dirty="0">
                <a:latin typeface="Georgia" panose="02040502050405020303" pitchFamily="18" charset="0"/>
              </a:rPr>
              <a:t>Working </a:t>
            </a:r>
            <a:r>
              <a:rPr lang="en-US" sz="2000" b="1" dirty="0" smtClean="0">
                <a:latin typeface="Georgia" panose="02040502050405020303" pitchFamily="18" charset="0"/>
              </a:rPr>
              <a:t>to </a:t>
            </a:r>
            <a:r>
              <a:rPr lang="en-US" sz="2000" b="1" dirty="0">
                <a:latin typeface="Georgia" panose="02040502050405020303" pitchFamily="18" charset="0"/>
              </a:rPr>
              <a:t>establish </a:t>
            </a:r>
            <a:r>
              <a:rPr lang="en-US" sz="2000" b="1" dirty="0" err="1" smtClean="0">
                <a:solidFill>
                  <a:srgbClr val="C00000"/>
                </a:solidFill>
                <a:latin typeface="Georgia" panose="02040502050405020303" pitchFamily="18" charset="0"/>
              </a:rPr>
              <a:t>MyVA</a:t>
            </a:r>
            <a:r>
              <a:rPr lang="en-US" sz="2000" b="1" dirty="0" smtClean="0">
                <a:solidFill>
                  <a:srgbClr val="C00000"/>
                </a:solidFill>
                <a:latin typeface="Georgia" panose="02040502050405020303" pitchFamily="18" charset="0"/>
              </a:rPr>
              <a:t> Communities </a:t>
            </a:r>
            <a:r>
              <a:rPr lang="en-US" sz="2000" b="1" dirty="0" smtClean="0">
                <a:latin typeface="Georgia" panose="02040502050405020303" pitchFamily="18" charset="0"/>
              </a:rPr>
              <a:t>around the country to organize the work of state and local partners.</a:t>
            </a:r>
            <a:endParaRPr lang="en-US" sz="2000" b="1" dirty="0">
              <a:latin typeface="Georgia" panose="02040502050405020303" pitchFamily="18" charset="0"/>
            </a:endParaRPr>
          </a:p>
        </p:txBody>
      </p:sp>
      <p:sp>
        <p:nvSpPr>
          <p:cNvPr id="5" name="TextBox 4"/>
          <p:cNvSpPr txBox="1"/>
          <p:nvPr/>
        </p:nvSpPr>
        <p:spPr>
          <a:xfrm>
            <a:off x="1181100" y="136589"/>
            <a:ext cx="6858000" cy="584775"/>
          </a:xfrm>
          <a:prstGeom prst="rect">
            <a:avLst/>
          </a:prstGeom>
          <a:noFill/>
        </p:spPr>
        <p:txBody>
          <a:bodyPr wrap="square" rtlCol="0">
            <a:spAutoFit/>
          </a:bodyPr>
          <a:lstStyle>
            <a:defPPr>
              <a:defRPr lang="en-US"/>
            </a:defPPr>
            <a:lvl1pPr algn="ctr">
              <a:defRPr sz="3200" b="1">
                <a:solidFill>
                  <a:schemeClr val="bg1"/>
                </a:solidFill>
                <a:effectLst>
                  <a:outerShdw blurRad="38100" dist="38100" dir="2700000" algn="tl">
                    <a:srgbClr val="000000">
                      <a:alpha val="43137"/>
                    </a:srgbClr>
                  </a:outerShdw>
                </a:effectLst>
                <a:latin typeface="Georgia" panose="02040502050405020303" pitchFamily="18" charset="0"/>
              </a:defRPr>
            </a:lvl1pPr>
          </a:lstStyle>
          <a:p>
            <a:r>
              <a:rPr lang="en-US" dirty="0" smtClean="0"/>
              <a:t>Examples of </a:t>
            </a:r>
            <a:r>
              <a:rPr lang="en-US" dirty="0" err="1" smtClean="0"/>
              <a:t>MyVA</a:t>
            </a:r>
            <a:r>
              <a:rPr lang="en-US" dirty="0" smtClean="0"/>
              <a:t> Progress</a:t>
            </a:r>
            <a:endParaRPr lang="en-US" dirty="0"/>
          </a:p>
        </p:txBody>
      </p:sp>
    </p:spTree>
    <p:extLst>
      <p:ext uri="{BB962C8B-B14F-4D97-AF65-F5344CB8AC3E}">
        <p14:creationId xmlns:p14="http://schemas.microsoft.com/office/powerpoint/2010/main" val="140022652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Group 54" descr="A chart showing the difference between fiscal year 2015 enacted VA budget and the 2016 VA budget request. Chart shows that the 2016 total budget request of 168.8 billion dollars, and the mandator benefits request of 95.3 billion dollars does not change. However, there is a 73.5 billion dollar increase in the request for the discretionary spending in the 2016 budget request, a 60 billion dollar increase in the request for medical care in the 2016 budget request, and a 2.7 billion dollar increase in the request for VBA operations in the 2016 budget request"/>
          <p:cNvGraphicFramePr>
            <a:graphicFrameLocks noGrp="1"/>
          </p:cNvGraphicFramePr>
          <p:nvPr>
            <p:extLst>
              <p:ext uri="{D42A27DB-BD31-4B8C-83A1-F6EECF244321}">
                <p14:modId xmlns:p14="http://schemas.microsoft.com/office/powerpoint/2010/main" val="3386496783"/>
              </p:ext>
            </p:extLst>
          </p:nvPr>
        </p:nvGraphicFramePr>
        <p:xfrm>
          <a:off x="76200" y="1590421"/>
          <a:ext cx="8982790" cy="4048379"/>
        </p:xfrm>
        <a:graphic>
          <a:graphicData uri="http://schemas.openxmlformats.org/drawingml/2006/table">
            <a:tbl>
              <a:tblPr lastCol="1">
                <a:tableStyleId>{3B4B98B0-60AC-42C2-AFA5-B58CD77FA1E5}</a:tableStyleId>
              </a:tblPr>
              <a:tblGrid>
                <a:gridCol w="3733800"/>
                <a:gridCol w="3124200"/>
                <a:gridCol w="2124790"/>
              </a:tblGrid>
              <a:tr h="596900">
                <a:tc>
                  <a:txBody>
                    <a:bodyPr/>
                    <a:lstStyle/>
                    <a:p>
                      <a:pPr marL="231775" marR="0" lvl="0" indent="-231775" algn="l" defTabSz="914400" rtl="0" eaLnBrk="1" fontAlgn="base" latinLnBrk="0" hangingPunct="1">
                        <a:lnSpc>
                          <a:spcPct val="95000"/>
                        </a:lnSpc>
                        <a:spcBef>
                          <a:spcPct val="20000"/>
                        </a:spcBef>
                        <a:spcAft>
                          <a:spcPct val="0"/>
                        </a:spcAft>
                        <a:buClrTx/>
                        <a:buSzTx/>
                        <a:buFontTx/>
                        <a:buNone/>
                        <a:tabLst/>
                      </a:pPr>
                      <a:endParaRPr kumimoji="0" lang="en-US" sz="3200" b="1" i="0" u="none" strike="noStrike" cap="none" normalizeH="0" baseline="0" dirty="0" smtClean="0">
                        <a:ln>
                          <a:noFill/>
                        </a:ln>
                        <a:solidFill>
                          <a:schemeClr val="tx1"/>
                        </a:solidFill>
                        <a:effectLst/>
                        <a:latin typeface="Georgia" panose="02040502050405020303" pitchFamily="18" charset="0"/>
                        <a:cs typeface="Arial" charset="0"/>
                      </a:endParaRPr>
                    </a:p>
                  </a:txBody>
                  <a:tcPr horzOverflow="overflow"/>
                </a:tc>
                <a:tc>
                  <a:txBody>
                    <a:bodyPr/>
                    <a:lstStyle/>
                    <a:p>
                      <a:pPr marL="231775" marR="0" lvl="0" indent="-231775" algn="ctr" defTabSz="914400" rtl="0" eaLnBrk="1" fontAlgn="base" latinLnBrk="0" hangingPunct="1">
                        <a:lnSpc>
                          <a:spcPct val="95000"/>
                        </a:lnSpc>
                        <a:spcBef>
                          <a:spcPct val="20000"/>
                        </a:spcBef>
                        <a:spcAft>
                          <a:spcPct val="0"/>
                        </a:spcAft>
                        <a:buClrTx/>
                        <a:buSzTx/>
                        <a:buFontTx/>
                        <a:buNone/>
                        <a:tabLst/>
                      </a:pPr>
                      <a:r>
                        <a:rPr kumimoji="0" lang="en-US" sz="3200" u="none" strike="noStrike" cap="none" normalizeH="0" baseline="0" dirty="0" smtClean="0">
                          <a:ln>
                            <a:noFill/>
                          </a:ln>
                          <a:effectLst/>
                          <a:latin typeface="Georgia" panose="02040502050405020303" pitchFamily="18" charset="0"/>
                        </a:rPr>
                        <a:t>2016</a:t>
                      </a:r>
                      <a:endParaRPr kumimoji="0" lang="en-US" sz="3200" b="1" i="0" u="none" strike="noStrike" cap="none" normalizeH="0" baseline="0" dirty="0" smtClean="0">
                        <a:ln>
                          <a:noFill/>
                        </a:ln>
                        <a:solidFill>
                          <a:schemeClr val="tx1"/>
                        </a:solidFill>
                        <a:effectLst/>
                        <a:latin typeface="Georgia" panose="02040502050405020303" pitchFamily="18" charset="0"/>
                        <a:cs typeface="Arial" charset="0"/>
                      </a:endParaRPr>
                    </a:p>
                  </a:txBody>
                  <a:tcPr horzOverflow="overflow"/>
                </a:tc>
                <a:tc>
                  <a:txBody>
                    <a:bodyPr/>
                    <a:lstStyle/>
                    <a:p>
                      <a:pPr marL="231775" marR="0" lvl="0" indent="-231775" algn="ctr" defTabSz="914400" rtl="0" eaLnBrk="1" fontAlgn="base" latinLnBrk="0" hangingPunct="1">
                        <a:lnSpc>
                          <a:spcPct val="95000"/>
                        </a:lnSpc>
                        <a:spcBef>
                          <a:spcPct val="20000"/>
                        </a:spcBef>
                        <a:spcAft>
                          <a:spcPct val="0"/>
                        </a:spcAft>
                        <a:buClrTx/>
                        <a:buSzTx/>
                        <a:buFontTx/>
                        <a:buNone/>
                        <a:tabLst/>
                      </a:pPr>
                      <a:r>
                        <a:rPr kumimoji="0" lang="en-US" sz="3200" b="0" i="0" u="none" strike="noStrike" cap="none" normalizeH="0" baseline="0" dirty="0" smtClean="0">
                          <a:ln>
                            <a:noFill/>
                          </a:ln>
                          <a:solidFill>
                            <a:schemeClr val="tx1"/>
                          </a:solidFill>
                          <a:effectLst/>
                          <a:latin typeface="Georgia" panose="02040502050405020303" pitchFamily="18" charset="0"/>
                          <a:cs typeface="Arial" charset="0"/>
                        </a:rPr>
                        <a:t>+/-</a:t>
                      </a:r>
                    </a:p>
                  </a:txBody>
                  <a:tcPr horzOverflow="overflow"/>
                </a:tc>
              </a:tr>
              <a:tr h="593725">
                <a:tc>
                  <a:txBody>
                    <a:bodyPr/>
                    <a:lstStyle/>
                    <a:p>
                      <a:pPr marL="231775" marR="0" lvl="0" indent="-231775" algn="l" defTabSz="914400" rtl="0" eaLnBrk="1" fontAlgn="base" latinLnBrk="0" hangingPunct="1">
                        <a:lnSpc>
                          <a:spcPct val="95000"/>
                        </a:lnSpc>
                        <a:spcBef>
                          <a:spcPct val="20000"/>
                        </a:spcBef>
                        <a:spcAft>
                          <a:spcPct val="0"/>
                        </a:spcAft>
                        <a:buClrTx/>
                        <a:buSzTx/>
                        <a:buFontTx/>
                        <a:buNone/>
                        <a:tabLst/>
                      </a:pPr>
                      <a:r>
                        <a:rPr kumimoji="0" lang="en-US" sz="2800" u="none" strike="noStrike" cap="none" normalizeH="0" baseline="0" dirty="0" smtClean="0">
                          <a:ln>
                            <a:noFill/>
                          </a:ln>
                          <a:effectLst/>
                          <a:latin typeface="Georgia" panose="02040502050405020303" pitchFamily="18" charset="0"/>
                        </a:rPr>
                        <a:t>Total Budget Request</a:t>
                      </a:r>
                      <a:endParaRPr kumimoji="0" lang="en-US" sz="2800" b="1" i="0" u="none" strike="noStrike" cap="none" normalizeH="0" baseline="0" dirty="0" smtClean="0">
                        <a:ln>
                          <a:noFill/>
                        </a:ln>
                        <a:solidFill>
                          <a:schemeClr val="tx1"/>
                        </a:solidFill>
                        <a:effectLst/>
                        <a:latin typeface="Georgia" panose="02040502050405020303" pitchFamily="18" charset="0"/>
                        <a:cs typeface="Arial" charset="0"/>
                      </a:endParaRPr>
                    </a:p>
                  </a:txBody>
                  <a:tcPr horzOverflow="overflow"/>
                </a:tc>
                <a:tc>
                  <a:txBody>
                    <a:bodyPr/>
                    <a:lstStyle/>
                    <a:p>
                      <a:pPr marL="231775" marR="0" lvl="0" indent="-231775" algn="ctr" defTabSz="914400" rtl="0" eaLnBrk="1" fontAlgn="base" latinLnBrk="0" hangingPunct="1">
                        <a:lnSpc>
                          <a:spcPct val="95000"/>
                        </a:lnSpc>
                        <a:spcBef>
                          <a:spcPct val="20000"/>
                        </a:spcBef>
                        <a:spcAft>
                          <a:spcPct val="0"/>
                        </a:spcAft>
                        <a:buClrTx/>
                        <a:buSzTx/>
                        <a:buFontTx/>
                        <a:buNone/>
                        <a:tabLst/>
                      </a:pPr>
                      <a:r>
                        <a:rPr kumimoji="0" lang="en-US" sz="3200" u="none" strike="noStrike" cap="none" normalizeH="0" baseline="0" dirty="0" smtClean="0">
                          <a:ln>
                            <a:noFill/>
                          </a:ln>
                          <a:effectLst/>
                          <a:latin typeface="Georgia" panose="02040502050405020303" pitchFamily="18" charset="0"/>
                        </a:rPr>
                        <a:t>$168.8 billion</a:t>
                      </a:r>
                      <a:endParaRPr kumimoji="0" lang="en-US" sz="3200" b="0" i="0" u="none" strike="noStrike" cap="none" normalizeH="0" baseline="0" dirty="0" smtClean="0">
                        <a:ln>
                          <a:noFill/>
                        </a:ln>
                        <a:solidFill>
                          <a:schemeClr val="tx1"/>
                        </a:solidFill>
                        <a:effectLst/>
                        <a:latin typeface="Georgia" panose="02040502050405020303" pitchFamily="18" charset="0"/>
                        <a:cs typeface="Arial" charset="0"/>
                      </a:endParaRPr>
                    </a:p>
                  </a:txBody>
                  <a:tcPr horzOverflow="overflow"/>
                </a:tc>
                <a:tc>
                  <a:txBody>
                    <a:bodyPr/>
                    <a:lstStyle/>
                    <a:p>
                      <a:pPr marL="231775" marR="0" lvl="0" indent="-231775" algn="ctr" defTabSz="914400" rtl="0" eaLnBrk="1" fontAlgn="base" latinLnBrk="0" hangingPunct="1">
                        <a:lnSpc>
                          <a:spcPct val="95000"/>
                        </a:lnSpc>
                        <a:spcBef>
                          <a:spcPct val="20000"/>
                        </a:spcBef>
                        <a:spcAft>
                          <a:spcPct val="0"/>
                        </a:spcAft>
                        <a:buClrTx/>
                        <a:buSzTx/>
                        <a:buFontTx/>
                        <a:buNone/>
                        <a:tabLst/>
                      </a:pPr>
                      <a:endParaRPr kumimoji="0" lang="en-US" sz="3200" b="0" i="0" u="none" strike="noStrike" cap="none" normalizeH="0" baseline="0" dirty="0" smtClean="0">
                        <a:ln>
                          <a:noFill/>
                        </a:ln>
                        <a:solidFill>
                          <a:schemeClr val="tx1"/>
                        </a:solidFill>
                        <a:effectLst/>
                        <a:latin typeface="Georgia" panose="02040502050405020303" pitchFamily="18" charset="0"/>
                        <a:cs typeface="Arial" charset="0"/>
                      </a:endParaRPr>
                    </a:p>
                  </a:txBody>
                  <a:tcPr horzOverflow="overflow"/>
                </a:tc>
              </a:tr>
              <a:tr h="606425">
                <a:tc>
                  <a:txBody>
                    <a:bodyPr/>
                    <a:lstStyle/>
                    <a:p>
                      <a:pPr marL="231775" marR="0" lvl="0" indent="-231775" algn="l" defTabSz="914400" rtl="0" eaLnBrk="1" fontAlgn="base" latinLnBrk="0" hangingPunct="1">
                        <a:lnSpc>
                          <a:spcPct val="95000"/>
                        </a:lnSpc>
                        <a:spcBef>
                          <a:spcPct val="20000"/>
                        </a:spcBef>
                        <a:spcAft>
                          <a:spcPct val="0"/>
                        </a:spcAft>
                        <a:buClrTx/>
                        <a:buSzTx/>
                        <a:buFontTx/>
                        <a:buNone/>
                        <a:tabLst/>
                        <a:defRPr/>
                      </a:pPr>
                      <a:r>
                        <a:rPr kumimoji="0" lang="en-US" sz="2800" u="none" strike="noStrike" cap="none" normalizeH="0" baseline="0" dirty="0" smtClean="0">
                          <a:ln>
                            <a:noFill/>
                          </a:ln>
                          <a:effectLst/>
                          <a:latin typeface="Georgia" panose="02040502050405020303" pitchFamily="18" charset="0"/>
                        </a:rPr>
                        <a:t>Mandatory Benefits</a:t>
                      </a:r>
                      <a:endParaRPr kumimoji="0" lang="en-US" sz="2800" b="1" i="0" u="none" strike="noStrike" cap="none" normalizeH="0" baseline="0" dirty="0" smtClean="0">
                        <a:ln>
                          <a:noFill/>
                        </a:ln>
                        <a:solidFill>
                          <a:schemeClr val="tx1"/>
                        </a:solidFill>
                        <a:effectLst/>
                        <a:latin typeface="Georgia" panose="02040502050405020303" pitchFamily="18" charset="0"/>
                        <a:cs typeface="Arial" charset="0"/>
                      </a:endParaRPr>
                    </a:p>
                  </a:txBody>
                  <a:tcPr horzOverflow="overflow"/>
                </a:tc>
                <a:tc>
                  <a:txBody>
                    <a:bodyPr/>
                    <a:lstStyle/>
                    <a:p>
                      <a:pPr marL="231775" marR="0" lvl="0" indent="-231775" algn="ctr" defTabSz="914400" rtl="0" eaLnBrk="1" fontAlgn="base" latinLnBrk="0" hangingPunct="1">
                        <a:lnSpc>
                          <a:spcPct val="95000"/>
                        </a:lnSpc>
                        <a:spcBef>
                          <a:spcPct val="20000"/>
                        </a:spcBef>
                        <a:spcAft>
                          <a:spcPct val="0"/>
                        </a:spcAft>
                        <a:buClrTx/>
                        <a:buSzTx/>
                        <a:buFontTx/>
                        <a:buNone/>
                        <a:tabLst/>
                      </a:pPr>
                      <a:r>
                        <a:rPr kumimoji="0" lang="en-US" sz="3200" u="none" strike="noStrike" cap="none" normalizeH="0" baseline="0" dirty="0" smtClean="0">
                          <a:ln>
                            <a:noFill/>
                          </a:ln>
                          <a:effectLst/>
                          <a:latin typeface="Georgia" panose="02040502050405020303" pitchFamily="18" charset="0"/>
                        </a:rPr>
                        <a:t>$95.3 billion</a:t>
                      </a:r>
                      <a:endParaRPr kumimoji="0" lang="en-US" sz="3200" b="0" i="0" u="none" strike="noStrike" cap="none" normalizeH="0" baseline="0" dirty="0" smtClean="0">
                        <a:ln>
                          <a:noFill/>
                        </a:ln>
                        <a:solidFill>
                          <a:schemeClr val="tx1"/>
                        </a:solidFill>
                        <a:effectLst/>
                        <a:latin typeface="Georgia" panose="02040502050405020303" pitchFamily="18" charset="0"/>
                        <a:cs typeface="Arial" charset="0"/>
                      </a:endParaRPr>
                    </a:p>
                  </a:txBody>
                  <a:tcPr horzOverflow="overflow"/>
                </a:tc>
                <a:tc>
                  <a:txBody>
                    <a:bodyPr/>
                    <a:lstStyle/>
                    <a:p>
                      <a:pPr marL="231775" marR="0" lvl="0" indent="-231775" algn="ctr" defTabSz="914400" rtl="0" eaLnBrk="1" fontAlgn="base" latinLnBrk="0" hangingPunct="1">
                        <a:lnSpc>
                          <a:spcPct val="95000"/>
                        </a:lnSpc>
                        <a:spcBef>
                          <a:spcPct val="20000"/>
                        </a:spcBef>
                        <a:spcAft>
                          <a:spcPct val="0"/>
                        </a:spcAft>
                        <a:buClrTx/>
                        <a:buSzTx/>
                        <a:buFontTx/>
                        <a:buNone/>
                        <a:tabLst/>
                      </a:pPr>
                      <a:endParaRPr kumimoji="0" lang="en-US" sz="3200" b="0" i="0" u="none" strike="noStrike" cap="none" normalizeH="0" baseline="0" dirty="0" smtClean="0">
                        <a:ln>
                          <a:noFill/>
                        </a:ln>
                        <a:solidFill>
                          <a:schemeClr val="tx1"/>
                        </a:solidFill>
                        <a:effectLst/>
                        <a:latin typeface="Georgia" panose="02040502050405020303" pitchFamily="18" charset="0"/>
                        <a:cs typeface="Arial" charset="0"/>
                      </a:endParaRPr>
                    </a:p>
                  </a:txBody>
                  <a:tcPr horzOverflow="overflow"/>
                </a:tc>
              </a:tr>
              <a:tr h="581025">
                <a:tc>
                  <a:txBody>
                    <a:bodyPr/>
                    <a:lstStyle/>
                    <a:p>
                      <a:pPr marL="231775" marR="0" lvl="0" indent="-231775" algn="l" defTabSz="914400" rtl="0" eaLnBrk="1" fontAlgn="base" latinLnBrk="0" hangingPunct="1">
                        <a:lnSpc>
                          <a:spcPct val="95000"/>
                        </a:lnSpc>
                        <a:spcBef>
                          <a:spcPct val="20000"/>
                        </a:spcBef>
                        <a:spcAft>
                          <a:spcPct val="0"/>
                        </a:spcAft>
                        <a:buClrTx/>
                        <a:buSzTx/>
                        <a:buFontTx/>
                        <a:buNone/>
                        <a:tabLst/>
                        <a:defRPr/>
                      </a:pPr>
                      <a:r>
                        <a:rPr kumimoji="0" lang="en-US" sz="2800" u="none" strike="noStrike" cap="none" normalizeH="0" baseline="0" dirty="0" smtClean="0">
                          <a:ln>
                            <a:noFill/>
                          </a:ln>
                          <a:effectLst/>
                          <a:latin typeface="Georgia" panose="02040502050405020303" pitchFamily="18" charset="0"/>
                        </a:rPr>
                        <a:t>Discretionary Funding</a:t>
                      </a:r>
                      <a:endParaRPr kumimoji="0" lang="en-US" sz="2800" b="1" i="0" u="none" strike="noStrike" cap="none" normalizeH="0" baseline="0" dirty="0" smtClean="0">
                        <a:ln>
                          <a:noFill/>
                        </a:ln>
                        <a:solidFill>
                          <a:schemeClr val="tx1"/>
                        </a:solidFill>
                        <a:effectLst/>
                        <a:latin typeface="Georgia" panose="02040502050405020303" pitchFamily="18" charset="0"/>
                        <a:cs typeface="Arial" charset="0"/>
                      </a:endParaRPr>
                    </a:p>
                  </a:txBody>
                  <a:tcPr horzOverflow="overflow"/>
                </a:tc>
                <a:tc>
                  <a:txBody>
                    <a:bodyPr/>
                    <a:lstStyle/>
                    <a:p>
                      <a:pPr marL="231775" marR="0" lvl="0" indent="-231775" algn="ctr" defTabSz="914400" rtl="0" eaLnBrk="1" fontAlgn="base" latinLnBrk="0" hangingPunct="1">
                        <a:lnSpc>
                          <a:spcPct val="95000"/>
                        </a:lnSpc>
                        <a:spcBef>
                          <a:spcPct val="20000"/>
                        </a:spcBef>
                        <a:spcAft>
                          <a:spcPct val="0"/>
                        </a:spcAft>
                        <a:buClrTx/>
                        <a:buSzTx/>
                        <a:buFontTx/>
                        <a:buNone/>
                        <a:tabLst/>
                      </a:pPr>
                      <a:r>
                        <a:rPr kumimoji="0" lang="en-US" sz="3200" u="none" strike="noStrike" cap="none" normalizeH="0" baseline="0" dirty="0" smtClean="0">
                          <a:ln>
                            <a:noFill/>
                          </a:ln>
                          <a:effectLst/>
                          <a:latin typeface="Georgia" panose="02040502050405020303" pitchFamily="18" charset="0"/>
                        </a:rPr>
                        <a:t>$73.5 billion</a:t>
                      </a:r>
                      <a:endParaRPr kumimoji="0" lang="en-US" sz="3200" b="0" i="0" u="none" strike="noStrike" cap="none" normalizeH="0" baseline="0" dirty="0" smtClean="0">
                        <a:ln>
                          <a:noFill/>
                        </a:ln>
                        <a:solidFill>
                          <a:schemeClr val="tx1"/>
                        </a:solidFill>
                        <a:effectLst/>
                        <a:latin typeface="Georgia" panose="02040502050405020303" pitchFamily="18" charset="0"/>
                        <a:cs typeface="Arial" charset="0"/>
                      </a:endParaRPr>
                    </a:p>
                  </a:txBody>
                  <a:tcPr horzOverflow="overflow"/>
                </a:tc>
                <a:tc>
                  <a:txBody>
                    <a:bodyPr/>
                    <a:lstStyle/>
                    <a:p>
                      <a:pPr marL="231775" marR="0" lvl="0" indent="-231775" algn="ctr" defTabSz="914400" rtl="0" eaLnBrk="1" fontAlgn="base" latinLnBrk="0" hangingPunct="1">
                        <a:lnSpc>
                          <a:spcPct val="95000"/>
                        </a:lnSpc>
                        <a:spcBef>
                          <a:spcPct val="20000"/>
                        </a:spcBef>
                        <a:spcAft>
                          <a:spcPct val="0"/>
                        </a:spcAft>
                        <a:buClrTx/>
                        <a:buSzTx/>
                        <a:buFontTx/>
                        <a:buNone/>
                        <a:tabLst/>
                        <a:defRPr/>
                      </a:pPr>
                      <a:r>
                        <a:rPr kumimoji="0" lang="en-US" sz="3200" b="0" u="none" strike="noStrike" cap="none" normalizeH="0" baseline="0" dirty="0" smtClean="0">
                          <a:ln>
                            <a:noFill/>
                          </a:ln>
                          <a:effectLst/>
                          <a:latin typeface="Georgia" panose="02040502050405020303" pitchFamily="18" charset="0"/>
                        </a:rPr>
                        <a:t>+7.5%</a:t>
                      </a:r>
                      <a:endParaRPr kumimoji="0" lang="en-US" sz="3200" b="0" i="0" u="none" strike="noStrike" cap="none" normalizeH="0" baseline="0" dirty="0" smtClean="0">
                        <a:ln>
                          <a:noFill/>
                        </a:ln>
                        <a:solidFill>
                          <a:schemeClr val="tx1"/>
                        </a:solidFill>
                        <a:effectLst/>
                        <a:latin typeface="Georgia" panose="02040502050405020303" pitchFamily="18" charset="0"/>
                        <a:cs typeface="Arial" charset="0"/>
                      </a:endParaRPr>
                    </a:p>
                  </a:txBody>
                  <a:tcPr horzOverflow="overflow"/>
                </a:tc>
              </a:tr>
              <a:tr h="554039">
                <a:tc>
                  <a:txBody>
                    <a:bodyPr/>
                    <a:lstStyle/>
                    <a:p>
                      <a:pPr marL="231775" marR="0" lvl="0" indent="-231775" algn="l" defTabSz="914400" rtl="0" eaLnBrk="1" fontAlgn="base" latinLnBrk="0" hangingPunct="1">
                        <a:lnSpc>
                          <a:spcPct val="95000"/>
                        </a:lnSpc>
                        <a:spcBef>
                          <a:spcPct val="20000"/>
                        </a:spcBef>
                        <a:spcAft>
                          <a:spcPct val="0"/>
                        </a:spcAft>
                        <a:buClrTx/>
                        <a:buSzTx/>
                        <a:buFontTx/>
                        <a:buNone/>
                        <a:tabLst/>
                      </a:pPr>
                      <a:r>
                        <a:rPr kumimoji="0" lang="en-US" sz="2800" u="none" strike="noStrike" cap="none" normalizeH="0" baseline="0" dirty="0" smtClean="0">
                          <a:ln>
                            <a:noFill/>
                          </a:ln>
                          <a:effectLst/>
                          <a:latin typeface="Georgia" panose="02040502050405020303" pitchFamily="18" charset="0"/>
                        </a:rPr>
                        <a:t>     Medical Care</a:t>
                      </a:r>
                      <a:endParaRPr kumimoji="0" lang="en-US" sz="2800" b="1" i="0" u="none" strike="noStrike" cap="none" normalizeH="0" baseline="0" dirty="0" smtClean="0">
                        <a:ln>
                          <a:noFill/>
                        </a:ln>
                        <a:solidFill>
                          <a:schemeClr val="tx1"/>
                        </a:solidFill>
                        <a:effectLst/>
                        <a:latin typeface="Georgia" panose="02040502050405020303" pitchFamily="18" charset="0"/>
                        <a:cs typeface="Arial" charset="0"/>
                      </a:endParaRPr>
                    </a:p>
                  </a:txBody>
                  <a:tcPr horzOverflow="overflow"/>
                </a:tc>
                <a:tc>
                  <a:txBody>
                    <a:bodyPr/>
                    <a:lstStyle/>
                    <a:p>
                      <a:pPr marL="231775" marR="0" lvl="0" indent="-231775" algn="ctr" defTabSz="914400" rtl="0" eaLnBrk="1" fontAlgn="base" latinLnBrk="0" hangingPunct="1">
                        <a:lnSpc>
                          <a:spcPct val="95000"/>
                        </a:lnSpc>
                        <a:spcBef>
                          <a:spcPct val="20000"/>
                        </a:spcBef>
                        <a:spcAft>
                          <a:spcPct val="0"/>
                        </a:spcAft>
                        <a:buClrTx/>
                        <a:buSzTx/>
                        <a:buFontTx/>
                        <a:buNone/>
                        <a:tabLst/>
                      </a:pPr>
                      <a:r>
                        <a:rPr kumimoji="0" lang="en-US" sz="3200" u="none" strike="noStrike" cap="none" normalizeH="0" baseline="0" dirty="0" smtClean="0">
                          <a:ln>
                            <a:noFill/>
                          </a:ln>
                          <a:effectLst/>
                          <a:latin typeface="Georgia" panose="02040502050405020303" pitchFamily="18" charset="0"/>
                        </a:rPr>
                        <a:t>$60.0 billion</a:t>
                      </a:r>
                      <a:endParaRPr kumimoji="0" lang="en-US" sz="3200" b="0" i="0" u="none" strike="noStrike" cap="none" normalizeH="0" baseline="0" dirty="0" smtClean="0">
                        <a:ln>
                          <a:noFill/>
                        </a:ln>
                        <a:solidFill>
                          <a:schemeClr val="tx1"/>
                        </a:solidFill>
                        <a:effectLst/>
                        <a:latin typeface="Georgia" panose="02040502050405020303" pitchFamily="18" charset="0"/>
                        <a:cs typeface="Arial" charset="0"/>
                      </a:endParaRPr>
                    </a:p>
                  </a:txBody>
                  <a:tcPr horzOverflow="overflow"/>
                </a:tc>
                <a:tc>
                  <a:txBody>
                    <a:bodyPr/>
                    <a:lstStyle/>
                    <a:p>
                      <a:pPr marL="231775" marR="0" lvl="0" indent="-231775" algn="ctr" defTabSz="914400" rtl="0" eaLnBrk="1" fontAlgn="base" latinLnBrk="0" hangingPunct="1">
                        <a:lnSpc>
                          <a:spcPct val="95000"/>
                        </a:lnSpc>
                        <a:spcBef>
                          <a:spcPct val="20000"/>
                        </a:spcBef>
                        <a:spcAft>
                          <a:spcPct val="0"/>
                        </a:spcAft>
                        <a:buClrTx/>
                        <a:buSzTx/>
                        <a:buFontTx/>
                        <a:buNone/>
                        <a:tabLst/>
                        <a:defRPr/>
                      </a:pPr>
                      <a:r>
                        <a:rPr kumimoji="0" lang="en-US" sz="3200" b="0" u="none" strike="noStrike" cap="none" normalizeH="0" baseline="0" dirty="0" smtClean="0">
                          <a:ln>
                            <a:noFill/>
                          </a:ln>
                          <a:effectLst/>
                          <a:latin typeface="Georgia" panose="02040502050405020303" pitchFamily="18" charset="0"/>
                        </a:rPr>
                        <a:t>+7.4%</a:t>
                      </a:r>
                      <a:endParaRPr kumimoji="0" lang="en-US" sz="3200" b="0" i="0" u="none" strike="noStrike" cap="none" normalizeH="0" baseline="0" dirty="0" smtClean="0">
                        <a:ln>
                          <a:noFill/>
                        </a:ln>
                        <a:solidFill>
                          <a:schemeClr val="tx1"/>
                        </a:solidFill>
                        <a:effectLst/>
                        <a:latin typeface="Georgia" panose="02040502050405020303" pitchFamily="18" charset="0"/>
                        <a:cs typeface="Arial" charset="0"/>
                      </a:endParaRPr>
                    </a:p>
                  </a:txBody>
                  <a:tcPr horzOverflow="overflow"/>
                </a:tc>
              </a:tr>
              <a:tr h="987552">
                <a:tc>
                  <a:txBody>
                    <a:bodyPr/>
                    <a:lstStyle/>
                    <a:p>
                      <a:pPr marL="228600" marR="0" lvl="0" indent="-228600" algn="l" defTabSz="914400" rtl="0" eaLnBrk="1" fontAlgn="base" latinLnBrk="0" hangingPunct="1">
                        <a:lnSpc>
                          <a:spcPct val="95000"/>
                        </a:lnSpc>
                        <a:spcBef>
                          <a:spcPct val="20000"/>
                        </a:spcBef>
                        <a:spcAft>
                          <a:spcPct val="0"/>
                        </a:spcAft>
                        <a:buClrTx/>
                        <a:buSzTx/>
                        <a:buFontTx/>
                        <a:buNone/>
                        <a:tabLst/>
                      </a:pPr>
                      <a:r>
                        <a:rPr kumimoji="0" lang="en-US" sz="2800" u="none" strike="noStrike" cap="none" normalizeH="0" baseline="0" dirty="0" smtClean="0">
                          <a:ln>
                            <a:noFill/>
                          </a:ln>
                          <a:effectLst/>
                          <a:latin typeface="Georgia" panose="02040502050405020303" pitchFamily="18" charset="0"/>
                        </a:rPr>
                        <a:t>     VBA Operating</a:t>
                      </a:r>
                      <a:endParaRPr kumimoji="0" lang="en-US" sz="2800" b="1" i="0" u="none" strike="noStrike" cap="none" normalizeH="0" baseline="0" dirty="0" smtClean="0">
                        <a:ln>
                          <a:noFill/>
                        </a:ln>
                        <a:solidFill>
                          <a:schemeClr val="tx1"/>
                        </a:solidFill>
                        <a:effectLst/>
                        <a:latin typeface="Georgia" panose="02040502050405020303" pitchFamily="18" charset="0"/>
                        <a:cs typeface="Arial" charset="0"/>
                      </a:endParaRPr>
                    </a:p>
                  </a:txBody>
                  <a:tcPr horzOverflow="overflow"/>
                </a:tc>
                <a:tc>
                  <a:txBody>
                    <a:bodyPr/>
                    <a:lstStyle/>
                    <a:p>
                      <a:pPr marL="231775" marR="0" lvl="0" indent="-231775" algn="ctr" defTabSz="914400" rtl="0" eaLnBrk="1" fontAlgn="base" latinLnBrk="0" hangingPunct="1">
                        <a:lnSpc>
                          <a:spcPct val="95000"/>
                        </a:lnSpc>
                        <a:spcBef>
                          <a:spcPct val="20000"/>
                        </a:spcBef>
                        <a:spcAft>
                          <a:spcPct val="0"/>
                        </a:spcAft>
                        <a:buClrTx/>
                        <a:buSzTx/>
                        <a:buFontTx/>
                        <a:buNone/>
                        <a:tabLst/>
                      </a:pPr>
                      <a:r>
                        <a:rPr kumimoji="0" lang="en-US" sz="3200" u="none" strike="noStrike" cap="none" normalizeH="0" baseline="0" dirty="0" smtClean="0">
                          <a:ln>
                            <a:noFill/>
                          </a:ln>
                          <a:effectLst/>
                          <a:latin typeface="Georgia" panose="02040502050405020303" pitchFamily="18" charset="0"/>
                        </a:rPr>
                        <a:t>$2.7 billion</a:t>
                      </a:r>
                      <a:endParaRPr kumimoji="0" lang="en-US" sz="3200" b="0" i="0" u="none" strike="noStrike" cap="none" normalizeH="0" baseline="0" dirty="0" smtClean="0">
                        <a:ln>
                          <a:noFill/>
                        </a:ln>
                        <a:solidFill>
                          <a:schemeClr val="tx1"/>
                        </a:solidFill>
                        <a:effectLst/>
                        <a:latin typeface="Georgia" panose="02040502050405020303" pitchFamily="18" charset="0"/>
                        <a:cs typeface="Arial" charset="0"/>
                      </a:endParaRPr>
                    </a:p>
                  </a:txBody>
                  <a:tcPr horzOverflow="overflow"/>
                </a:tc>
                <a:tc>
                  <a:txBody>
                    <a:bodyPr/>
                    <a:lstStyle/>
                    <a:p>
                      <a:pPr marL="231775" marR="0" lvl="0" indent="-231775" algn="ctr" defTabSz="914400" rtl="0" eaLnBrk="1" fontAlgn="base" latinLnBrk="0" hangingPunct="1">
                        <a:lnSpc>
                          <a:spcPct val="95000"/>
                        </a:lnSpc>
                        <a:spcBef>
                          <a:spcPct val="20000"/>
                        </a:spcBef>
                        <a:spcAft>
                          <a:spcPct val="0"/>
                        </a:spcAft>
                        <a:buClrTx/>
                        <a:buSzTx/>
                        <a:buFontTx/>
                        <a:buNone/>
                        <a:tabLst/>
                        <a:defRPr/>
                      </a:pPr>
                      <a:r>
                        <a:rPr kumimoji="0" lang="en-US" sz="3200" b="0" u="none" strike="noStrike" cap="none" normalizeH="0" baseline="0" dirty="0" smtClean="0">
                          <a:ln>
                            <a:noFill/>
                          </a:ln>
                          <a:effectLst/>
                          <a:latin typeface="Georgia" panose="02040502050405020303" pitchFamily="18" charset="0"/>
                        </a:rPr>
                        <a:t>+6.6%</a:t>
                      </a:r>
                    </a:p>
                    <a:p>
                      <a:pPr marL="231775" marR="0" lvl="0" indent="-231775" algn="ctr" defTabSz="914400" rtl="0" eaLnBrk="1" fontAlgn="base" latinLnBrk="0" hangingPunct="1">
                        <a:lnSpc>
                          <a:spcPct val="95000"/>
                        </a:lnSpc>
                        <a:spcBef>
                          <a:spcPct val="20000"/>
                        </a:spcBef>
                        <a:spcAft>
                          <a:spcPct val="0"/>
                        </a:spcAft>
                        <a:buClrTx/>
                        <a:buSzTx/>
                        <a:buFontTx/>
                        <a:buNone/>
                        <a:tabLst/>
                      </a:pPr>
                      <a:endParaRPr kumimoji="0" lang="en-US" sz="3200" b="0" i="0" u="none" strike="noStrike" cap="none" normalizeH="0" baseline="0" dirty="0" smtClean="0">
                        <a:ln>
                          <a:noFill/>
                        </a:ln>
                        <a:solidFill>
                          <a:schemeClr val="tx1"/>
                        </a:solidFill>
                        <a:effectLst/>
                        <a:latin typeface="Georgia" panose="02040502050405020303" pitchFamily="18" charset="0"/>
                        <a:cs typeface="Arial" charset="0"/>
                      </a:endParaRPr>
                    </a:p>
                  </a:txBody>
                  <a:tcPr horzOverflow="overflow"/>
                </a:tc>
              </a:tr>
            </a:tbl>
          </a:graphicData>
        </a:graphic>
      </p:graphicFrame>
      <p:sp>
        <p:nvSpPr>
          <p:cNvPr id="5" name="Rectangle 4"/>
          <p:cNvSpPr/>
          <p:nvPr/>
        </p:nvSpPr>
        <p:spPr>
          <a:xfrm>
            <a:off x="5853269" y="5660598"/>
            <a:ext cx="3360215" cy="369332"/>
          </a:xfrm>
          <a:prstGeom prst="rect">
            <a:avLst/>
          </a:prstGeom>
        </p:spPr>
        <p:txBody>
          <a:bodyPr wrap="none">
            <a:spAutoFit/>
          </a:bodyPr>
          <a:lstStyle/>
          <a:p>
            <a:r>
              <a:rPr lang="en-US" b="1" dirty="0">
                <a:latin typeface="Arial" charset="0"/>
                <a:cs typeface="Arial" charset="0"/>
              </a:rPr>
              <a:t>* </a:t>
            </a:r>
            <a:r>
              <a:rPr lang="en-US" sz="1400" b="1" dirty="0">
                <a:latin typeface="Arial" charset="0"/>
                <a:cs typeface="Arial" charset="0"/>
              </a:rPr>
              <a:t>Increases over 2015 enacted levels.</a:t>
            </a:r>
            <a:endParaRPr lang="en-US" sz="1400" dirty="0"/>
          </a:p>
        </p:txBody>
      </p:sp>
      <p:sp>
        <p:nvSpPr>
          <p:cNvPr id="6" name="TextBox 5"/>
          <p:cNvSpPr txBox="1"/>
          <p:nvPr/>
        </p:nvSpPr>
        <p:spPr>
          <a:xfrm>
            <a:off x="922041" y="163286"/>
            <a:ext cx="7162800" cy="584775"/>
          </a:xfrm>
          <a:prstGeom prst="rect">
            <a:avLst/>
          </a:prstGeom>
          <a:noFill/>
        </p:spPr>
        <p:txBody>
          <a:bodyPr wrap="square" rtlCol="0">
            <a:spAutoFit/>
          </a:bodyPr>
          <a:lstStyle>
            <a:defPPr>
              <a:defRPr lang="en-US"/>
            </a:defPPr>
            <a:lvl1pPr algn="ctr">
              <a:defRPr sz="3200" b="1">
                <a:solidFill>
                  <a:schemeClr val="bg1"/>
                </a:solidFill>
                <a:effectLst>
                  <a:outerShdw blurRad="38100" dist="38100" dir="2700000" algn="tl">
                    <a:srgbClr val="000000">
                      <a:alpha val="43137"/>
                    </a:srgbClr>
                  </a:outerShdw>
                </a:effectLst>
                <a:latin typeface="Georgia" panose="02040502050405020303" pitchFamily="18" charset="0"/>
              </a:defRPr>
            </a:lvl1pPr>
          </a:lstStyle>
          <a:p>
            <a:r>
              <a:rPr lang="en-US" dirty="0" smtClean="0"/>
              <a:t>President’s 2016 </a:t>
            </a:r>
            <a:r>
              <a:rPr lang="en-US" dirty="0"/>
              <a:t>Budget Request</a:t>
            </a:r>
          </a:p>
        </p:txBody>
      </p:sp>
    </p:spTree>
    <p:extLst>
      <p:ext uri="{BB962C8B-B14F-4D97-AF65-F5344CB8AC3E}">
        <p14:creationId xmlns:p14="http://schemas.microsoft.com/office/powerpoint/2010/main" val="284303645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47800" y="152400"/>
            <a:ext cx="6248400" cy="584775"/>
          </a:xfrm>
          <a:prstGeom prst="rect">
            <a:avLst/>
          </a:prstGeom>
          <a:noFill/>
        </p:spPr>
        <p:txBody>
          <a:bodyPr wrap="square" rtlCol="0">
            <a:spAutoFit/>
          </a:bodyPr>
          <a:lstStyle>
            <a:defPPr>
              <a:defRPr lang="en-US"/>
            </a:defPPr>
            <a:lvl1pPr algn="ctr">
              <a:defRPr sz="3200" b="1">
                <a:solidFill>
                  <a:schemeClr val="bg1"/>
                </a:solidFill>
                <a:effectLst>
                  <a:outerShdw blurRad="38100" dist="38100" dir="2700000" algn="tl">
                    <a:srgbClr val="000000">
                      <a:alpha val="43137"/>
                    </a:srgbClr>
                  </a:outerShdw>
                </a:effectLst>
                <a:latin typeface="Georgia" panose="02040502050405020303" pitchFamily="18" charset="0"/>
              </a:defRPr>
            </a:lvl1pPr>
          </a:lstStyle>
          <a:p>
            <a:r>
              <a:rPr lang="en-US" dirty="0"/>
              <a:t>Benefits &amp; Services</a:t>
            </a:r>
          </a:p>
        </p:txBody>
      </p:sp>
      <p:sp>
        <p:nvSpPr>
          <p:cNvPr id="4" name="TextBox 3"/>
          <p:cNvSpPr txBox="1"/>
          <p:nvPr/>
        </p:nvSpPr>
        <p:spPr>
          <a:xfrm>
            <a:off x="228600" y="1066800"/>
            <a:ext cx="8534400" cy="5786199"/>
          </a:xfrm>
          <a:prstGeom prst="rect">
            <a:avLst/>
          </a:prstGeom>
          <a:noFill/>
        </p:spPr>
        <p:txBody>
          <a:bodyPr wrap="square" rtlCol="0">
            <a:spAutoFit/>
          </a:bodyPr>
          <a:lstStyle/>
          <a:p>
            <a:pPr marL="233357" indent="-233357">
              <a:lnSpc>
                <a:spcPts val="2400"/>
              </a:lnSpc>
              <a:spcAft>
                <a:spcPts val="1200"/>
              </a:spcAft>
              <a:buFont typeface="Arial" panose="020B0604020202020204" pitchFamily="34" charset="0"/>
              <a:buChar char="•"/>
            </a:pPr>
            <a:r>
              <a:rPr lang="en-US" sz="2200" b="1" spc="-120" dirty="0" smtClean="0">
                <a:latin typeface="Georgia" panose="02040502050405020303" pitchFamily="18" charset="0"/>
              </a:rPr>
              <a:t>$50 billion for </a:t>
            </a:r>
            <a:r>
              <a:rPr lang="en-US" sz="2200" b="1" spc="-120" dirty="0" smtClean="0">
                <a:solidFill>
                  <a:srgbClr val="C00000"/>
                </a:solidFill>
                <a:latin typeface="Georgia" panose="02040502050405020303" pitchFamily="18" charset="0"/>
              </a:rPr>
              <a:t>Post-9/11 </a:t>
            </a:r>
            <a:r>
              <a:rPr lang="en-US" sz="2200" b="1" spc="-120" dirty="0">
                <a:solidFill>
                  <a:srgbClr val="C00000"/>
                </a:solidFill>
                <a:latin typeface="Georgia" panose="02040502050405020303" pitchFamily="18" charset="0"/>
              </a:rPr>
              <a:t>GI Bill </a:t>
            </a:r>
            <a:r>
              <a:rPr lang="en-US" sz="2200" b="1" spc="-120" dirty="0" smtClean="0">
                <a:solidFill>
                  <a:srgbClr val="C00000"/>
                </a:solidFill>
                <a:latin typeface="Georgia" panose="02040502050405020303" pitchFamily="18" charset="0"/>
              </a:rPr>
              <a:t>education </a:t>
            </a:r>
            <a:r>
              <a:rPr lang="en-US" sz="2200" b="1" spc="-120" dirty="0" smtClean="0">
                <a:latin typeface="Georgia" panose="02040502050405020303" pitchFamily="18" charset="0"/>
              </a:rPr>
              <a:t>since 2009.</a:t>
            </a:r>
            <a:endParaRPr lang="en-US" sz="2200" b="1" spc="-120" dirty="0">
              <a:latin typeface="Georgia" panose="02040502050405020303" pitchFamily="18" charset="0"/>
            </a:endParaRPr>
          </a:p>
          <a:p>
            <a:pPr marL="233357" indent="-233357">
              <a:lnSpc>
                <a:spcPts val="2400"/>
              </a:lnSpc>
              <a:spcAft>
                <a:spcPts val="1200"/>
              </a:spcAft>
              <a:buFont typeface="Arial" panose="020B0604020202020204" pitchFamily="34" charset="0"/>
              <a:buChar char="•"/>
            </a:pPr>
            <a:r>
              <a:rPr lang="en-US" sz="2200" b="1" spc="-120" dirty="0">
                <a:latin typeface="Georgia" panose="02040502050405020303" pitchFamily="18" charset="0"/>
              </a:rPr>
              <a:t>$1.1 billion </a:t>
            </a:r>
            <a:r>
              <a:rPr lang="en-US" sz="2200" b="1" spc="-120" dirty="0" smtClean="0">
                <a:latin typeface="Georgia" panose="02040502050405020303" pitchFamily="18" charset="0"/>
              </a:rPr>
              <a:t>for </a:t>
            </a:r>
            <a:r>
              <a:rPr lang="en-US" sz="2200" b="1" spc="-120" dirty="0" smtClean="0">
                <a:solidFill>
                  <a:srgbClr val="C00000"/>
                </a:solidFill>
                <a:latin typeface="Georgia" panose="02040502050405020303" pitchFamily="18" charset="0"/>
              </a:rPr>
              <a:t>vocational rehabilitation &amp; employment</a:t>
            </a:r>
            <a:r>
              <a:rPr lang="en-US" sz="2200" b="1" spc="-120" dirty="0" smtClean="0">
                <a:latin typeface="Georgia" panose="02040502050405020303" pitchFamily="18" charset="0"/>
              </a:rPr>
              <a:t> in 2014.</a:t>
            </a:r>
          </a:p>
          <a:p>
            <a:pPr marL="233357" indent="-233357">
              <a:lnSpc>
                <a:spcPts val="2400"/>
              </a:lnSpc>
              <a:spcAft>
                <a:spcPts val="1200"/>
              </a:spcAft>
              <a:buFont typeface="Arial" panose="020B0604020202020204" pitchFamily="34" charset="0"/>
              <a:buChar char="•"/>
            </a:pPr>
            <a:r>
              <a:rPr lang="en-US" sz="2200" b="1" spc="-120" dirty="0">
                <a:solidFill>
                  <a:srgbClr val="C00000"/>
                </a:solidFill>
                <a:latin typeface="Georgia" panose="02040502050405020303" pitchFamily="18" charset="0"/>
              </a:rPr>
              <a:t>Life insurance</a:t>
            </a:r>
            <a:r>
              <a:rPr lang="en-US" sz="2200" b="1" spc="-120" dirty="0">
                <a:latin typeface="Georgia" panose="02040502050405020303" pitchFamily="18" charset="0"/>
              </a:rPr>
              <a:t> for 6.5 million </a:t>
            </a:r>
            <a:r>
              <a:rPr lang="en-US" sz="2200" b="1" spc="-120" dirty="0" smtClean="0">
                <a:latin typeface="Georgia" panose="02040502050405020303" pitchFamily="18" charset="0"/>
              </a:rPr>
              <a:t>Veterans</a:t>
            </a:r>
            <a:r>
              <a:rPr lang="en-US" sz="2200" b="1" spc="-120" dirty="0">
                <a:latin typeface="Georgia" panose="02040502050405020303" pitchFamily="18" charset="0"/>
              </a:rPr>
              <a:t>, Servicemembers, </a:t>
            </a:r>
            <a:r>
              <a:rPr lang="en-US" sz="2200" b="1" spc="-120" dirty="0" smtClean="0">
                <a:latin typeface="Georgia" panose="02040502050405020303" pitchFamily="18" charset="0"/>
              </a:rPr>
              <a:t>and families</a:t>
            </a:r>
            <a:r>
              <a:rPr lang="en-US" sz="2200" b="1" spc="-120" dirty="0">
                <a:latin typeface="Georgia" panose="02040502050405020303" pitchFamily="18" charset="0"/>
              </a:rPr>
              <a:t>.</a:t>
            </a:r>
          </a:p>
          <a:p>
            <a:pPr marL="233357" indent="-233357">
              <a:lnSpc>
                <a:spcPts val="2400"/>
              </a:lnSpc>
              <a:spcAft>
                <a:spcPts val="1200"/>
              </a:spcAft>
              <a:buFont typeface="Arial" panose="020B0604020202020204" pitchFamily="34" charset="0"/>
              <a:buChar char="•"/>
            </a:pPr>
            <a:r>
              <a:rPr lang="en-US" sz="2200" b="1" spc="-120" dirty="0" smtClean="0">
                <a:latin typeface="Georgia" panose="02040502050405020303" pitchFamily="18" charset="0"/>
              </a:rPr>
              <a:t>2.2 </a:t>
            </a:r>
            <a:r>
              <a:rPr lang="en-US" sz="2200" b="1" spc="-120" dirty="0">
                <a:latin typeface="Georgia" panose="02040502050405020303" pitchFamily="18" charset="0"/>
              </a:rPr>
              <a:t>million </a:t>
            </a:r>
            <a:r>
              <a:rPr lang="en-US" sz="2200" b="1" spc="-120" dirty="0">
                <a:solidFill>
                  <a:srgbClr val="C00000"/>
                </a:solidFill>
                <a:latin typeface="Georgia" panose="02040502050405020303" pitchFamily="18" charset="0"/>
              </a:rPr>
              <a:t>home </a:t>
            </a:r>
            <a:r>
              <a:rPr lang="en-US" sz="2200" b="1" spc="-120" dirty="0" smtClean="0">
                <a:solidFill>
                  <a:srgbClr val="C00000"/>
                </a:solidFill>
                <a:latin typeface="Georgia" panose="02040502050405020303" pitchFamily="18" charset="0"/>
              </a:rPr>
              <a:t>loans</a:t>
            </a:r>
            <a:r>
              <a:rPr lang="en-US" sz="2200" b="1" spc="-120" dirty="0" smtClean="0">
                <a:latin typeface="Georgia" panose="02040502050405020303" pitchFamily="18" charset="0"/>
              </a:rPr>
              <a:t>, with the </a:t>
            </a:r>
            <a:r>
              <a:rPr lang="en-US" sz="2200" b="1" spc="-120" dirty="0">
                <a:latin typeface="Georgia" panose="02040502050405020303" pitchFamily="18" charset="0"/>
              </a:rPr>
              <a:t>lowest foreclosure rate </a:t>
            </a:r>
            <a:r>
              <a:rPr lang="en-US" sz="2200" b="1" spc="-120" dirty="0" smtClean="0">
                <a:latin typeface="Georgia" panose="02040502050405020303" pitchFamily="18" charset="0"/>
              </a:rPr>
              <a:t>and highest satisfaction rate in the mortgage industry.</a:t>
            </a:r>
            <a:endParaRPr lang="en-US" sz="2200" b="1" spc="-120" dirty="0">
              <a:latin typeface="Georgia" panose="02040502050405020303" pitchFamily="18" charset="0"/>
            </a:endParaRPr>
          </a:p>
          <a:p>
            <a:pPr marL="233357" indent="-233357">
              <a:lnSpc>
                <a:spcPts val="2400"/>
              </a:lnSpc>
              <a:spcAft>
                <a:spcPts val="1200"/>
              </a:spcAft>
              <a:buFont typeface="Arial" panose="020B0604020202020204" pitchFamily="34" charset="0"/>
              <a:buChar char="•"/>
            </a:pPr>
            <a:r>
              <a:rPr lang="en-US" sz="2200" b="1" spc="-120" dirty="0" smtClean="0">
                <a:latin typeface="Georgia" panose="02040502050405020303" pitchFamily="18" charset="0"/>
              </a:rPr>
              <a:t>$</a:t>
            </a:r>
            <a:r>
              <a:rPr lang="en-US" sz="2200" b="1" spc="-120" dirty="0">
                <a:latin typeface="Georgia" panose="02040502050405020303" pitchFamily="18" charset="0"/>
              </a:rPr>
              <a:t>58 </a:t>
            </a:r>
            <a:r>
              <a:rPr lang="en-US" sz="2200" b="1" spc="-120" dirty="0" smtClean="0">
                <a:latin typeface="Georgia" panose="02040502050405020303" pitchFamily="18" charset="0"/>
              </a:rPr>
              <a:t>billion </a:t>
            </a:r>
            <a:r>
              <a:rPr lang="en-US" sz="2200" b="1" spc="-120" dirty="0">
                <a:solidFill>
                  <a:srgbClr val="C00000"/>
                </a:solidFill>
                <a:latin typeface="Georgia" panose="02040502050405020303" pitchFamily="18" charset="0"/>
              </a:rPr>
              <a:t>compensation </a:t>
            </a:r>
            <a:r>
              <a:rPr lang="en-US" sz="2200" b="1" spc="-120" dirty="0" smtClean="0">
                <a:solidFill>
                  <a:srgbClr val="C00000"/>
                </a:solidFill>
                <a:latin typeface="Georgia" panose="02040502050405020303" pitchFamily="18" charset="0"/>
              </a:rPr>
              <a:t>benefits </a:t>
            </a:r>
            <a:r>
              <a:rPr lang="en-US" sz="2200" b="1" spc="-120" dirty="0" smtClean="0">
                <a:latin typeface="Georgia" panose="02040502050405020303" pitchFamily="18" charset="0"/>
              </a:rPr>
              <a:t>for 3.9 </a:t>
            </a:r>
            <a:r>
              <a:rPr lang="en-US" sz="2200" b="1" spc="-120" dirty="0">
                <a:latin typeface="Georgia" panose="02040502050405020303" pitchFamily="18" charset="0"/>
              </a:rPr>
              <a:t>million </a:t>
            </a:r>
            <a:r>
              <a:rPr lang="en-US" sz="2200" b="1" spc="-120" dirty="0" smtClean="0">
                <a:latin typeface="Georgia" panose="02040502050405020303" pitchFamily="18" charset="0"/>
              </a:rPr>
              <a:t>Veterans in 2014 — with $66 billion forecasted for </a:t>
            </a:r>
            <a:r>
              <a:rPr lang="en-US" sz="2200" b="1" spc="-120" dirty="0">
                <a:latin typeface="Georgia" panose="02040502050405020303" pitchFamily="18" charset="0"/>
              </a:rPr>
              <a:t>4.2 million Veterans </a:t>
            </a:r>
            <a:r>
              <a:rPr lang="en-US" sz="2200" b="1" spc="-120" dirty="0" smtClean="0">
                <a:latin typeface="Georgia" panose="02040502050405020303" pitchFamily="18" charset="0"/>
              </a:rPr>
              <a:t>in </a:t>
            </a:r>
            <a:r>
              <a:rPr lang="en-US" sz="2200" b="1" spc="-120" dirty="0">
                <a:latin typeface="Georgia" panose="02040502050405020303" pitchFamily="18" charset="0"/>
              </a:rPr>
              <a:t>2015.</a:t>
            </a:r>
          </a:p>
          <a:p>
            <a:pPr marL="233357" indent="-233357">
              <a:lnSpc>
                <a:spcPts val="2400"/>
              </a:lnSpc>
              <a:spcAft>
                <a:spcPts val="1200"/>
              </a:spcAft>
              <a:buFont typeface="Arial" panose="020B0604020202020204" pitchFamily="34" charset="0"/>
              <a:buChar char="•"/>
            </a:pPr>
            <a:r>
              <a:rPr lang="en-US" sz="2200" b="1" spc="-120" dirty="0" smtClean="0">
                <a:latin typeface="Georgia" panose="02040502050405020303" pitchFamily="18" charset="0"/>
              </a:rPr>
              <a:t>125,188 </a:t>
            </a:r>
            <a:r>
              <a:rPr lang="en-US" sz="2200" b="1" spc="-120" dirty="0">
                <a:solidFill>
                  <a:srgbClr val="C00000"/>
                </a:solidFill>
                <a:latin typeface="Georgia" panose="02040502050405020303" pitchFamily="18" charset="0"/>
              </a:rPr>
              <a:t>interments </a:t>
            </a:r>
            <a:r>
              <a:rPr lang="en-US" sz="2200" b="1" spc="-120" dirty="0" smtClean="0">
                <a:latin typeface="Georgia" panose="02040502050405020303" pitchFamily="18" charset="0"/>
              </a:rPr>
              <a:t>in </a:t>
            </a:r>
            <a:r>
              <a:rPr lang="en-US" sz="2200" b="1" spc="-120" dirty="0">
                <a:latin typeface="Georgia" panose="02040502050405020303" pitchFamily="18" charset="0"/>
              </a:rPr>
              <a:t>National </a:t>
            </a:r>
            <a:r>
              <a:rPr lang="en-US" sz="2200" b="1" spc="-120" dirty="0" smtClean="0">
                <a:latin typeface="Georgia" panose="02040502050405020303" pitchFamily="18" charset="0"/>
              </a:rPr>
              <a:t>Cemeteries, 365,000 headstones and markers, and 618,000 presidential memorial certificates in 2014</a:t>
            </a:r>
            <a:r>
              <a:rPr lang="en-US" sz="2200" b="1" spc="-120" dirty="0">
                <a:latin typeface="Georgia" panose="02040502050405020303" pitchFamily="18" charset="0"/>
              </a:rPr>
              <a:t>. </a:t>
            </a:r>
            <a:endParaRPr lang="en-US" sz="2200" b="1" spc="-120" dirty="0" smtClean="0">
              <a:latin typeface="Georgia" panose="02040502050405020303" pitchFamily="18" charset="0"/>
            </a:endParaRPr>
          </a:p>
          <a:p>
            <a:pPr marL="233357" indent="-233357">
              <a:lnSpc>
                <a:spcPts val="2400"/>
              </a:lnSpc>
              <a:spcAft>
                <a:spcPts val="1200"/>
              </a:spcAft>
              <a:buFont typeface="Arial" panose="020B0604020202020204" pitchFamily="34" charset="0"/>
              <a:buChar char="•"/>
            </a:pPr>
            <a:r>
              <a:rPr lang="en-US" sz="2200" b="1" spc="-120" dirty="0" smtClean="0">
                <a:latin typeface="Georgia" panose="02040502050405020303" pitchFamily="18" charset="0"/>
              </a:rPr>
              <a:t>1.3 </a:t>
            </a:r>
            <a:r>
              <a:rPr lang="en-US" sz="2200" b="1" spc="-120" dirty="0">
                <a:latin typeface="Georgia" panose="02040502050405020303" pitchFamily="18" charset="0"/>
              </a:rPr>
              <a:t>million completed </a:t>
            </a:r>
            <a:r>
              <a:rPr lang="en-US" sz="2200" b="1" spc="-120" dirty="0">
                <a:solidFill>
                  <a:srgbClr val="C00000"/>
                </a:solidFill>
                <a:latin typeface="Georgia" panose="02040502050405020303" pitchFamily="18" charset="0"/>
              </a:rPr>
              <a:t>claims</a:t>
            </a:r>
            <a:r>
              <a:rPr lang="en-US" sz="2200" b="1" spc="-120" dirty="0">
                <a:latin typeface="Georgia" panose="02040502050405020303" pitchFamily="18" charset="0"/>
              </a:rPr>
              <a:t> in 2014 — 150,000 more than in </a:t>
            </a:r>
            <a:r>
              <a:rPr lang="en-US" sz="2200" b="1" spc="-120" dirty="0" smtClean="0">
                <a:latin typeface="Georgia" panose="02040502050405020303" pitchFamily="18" charset="0"/>
              </a:rPr>
              <a:t>2013</a:t>
            </a:r>
            <a:r>
              <a:rPr lang="en-US" sz="2200" b="1" spc="-120" dirty="0">
                <a:latin typeface="Georgia" panose="02040502050405020303" pitchFamily="18" charset="0"/>
              </a:rPr>
              <a:t> </a:t>
            </a:r>
            <a:r>
              <a:rPr lang="en-US" sz="2200" b="1" spc="-120" dirty="0" smtClean="0">
                <a:latin typeface="Georgia" panose="02040502050405020303" pitchFamily="18" charset="0"/>
              </a:rPr>
              <a:t>— with the backlog shrunk </a:t>
            </a:r>
            <a:r>
              <a:rPr lang="en-US" sz="2200" b="1" spc="-120" dirty="0" smtClean="0">
                <a:solidFill>
                  <a:srgbClr val="C00000"/>
                </a:solidFill>
                <a:latin typeface="Georgia" panose="02040502050405020303" pitchFamily="18" charset="0"/>
              </a:rPr>
              <a:t>77%</a:t>
            </a:r>
            <a:r>
              <a:rPr lang="en-US" sz="2200" b="1" spc="-120" dirty="0" smtClean="0">
                <a:latin typeface="Georgia" panose="02040502050405020303" pitchFamily="18" charset="0"/>
              </a:rPr>
              <a:t> </a:t>
            </a:r>
            <a:r>
              <a:rPr lang="en-US" sz="2200" b="1" spc="-120" dirty="0" smtClean="0">
                <a:latin typeface="Georgia" panose="02040502050405020303" pitchFamily="18" charset="0"/>
              </a:rPr>
              <a:t>in the past two years.</a:t>
            </a:r>
            <a:endParaRPr lang="en-US" sz="2200" b="1" spc="-120" dirty="0">
              <a:latin typeface="Georgia" panose="02040502050405020303" pitchFamily="18" charset="0"/>
            </a:endParaRPr>
          </a:p>
          <a:p>
            <a:pPr marL="233357" indent="-233357">
              <a:lnSpc>
                <a:spcPts val="2400"/>
              </a:lnSpc>
              <a:spcAft>
                <a:spcPts val="1200"/>
              </a:spcAft>
              <a:buFont typeface="Arial" panose="020B0604020202020204" pitchFamily="34" charset="0"/>
              <a:buChar char="•"/>
            </a:pPr>
            <a:endParaRPr lang="en-US" sz="2200" b="1" spc="-120" dirty="0" smtClean="0">
              <a:latin typeface="Georgia" panose="02040502050405020303" pitchFamily="18" charset="0"/>
            </a:endParaRPr>
          </a:p>
        </p:txBody>
      </p:sp>
    </p:spTree>
    <p:extLst>
      <p:ext uri="{BB962C8B-B14F-4D97-AF65-F5344CB8AC3E}">
        <p14:creationId xmlns:p14="http://schemas.microsoft.com/office/powerpoint/2010/main" val="382299876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1502" y="990600"/>
            <a:ext cx="9144000" cy="5509200"/>
          </a:xfrm>
          <a:prstGeom prst="rect">
            <a:avLst/>
          </a:prstGeom>
          <a:noFill/>
        </p:spPr>
        <p:txBody>
          <a:bodyPr wrap="square" rtlCol="0">
            <a:spAutoFit/>
          </a:bodyPr>
          <a:lstStyle/>
          <a:p>
            <a:pPr marL="171450" lvl="0" indent="-171450">
              <a:spcBef>
                <a:spcPts val="600"/>
              </a:spcBef>
              <a:spcAft>
                <a:spcPts val="600"/>
              </a:spcAft>
              <a:buFont typeface="Arial" panose="020B0604020202020204" pitchFamily="34" charset="0"/>
              <a:buChar char="•"/>
            </a:pPr>
            <a:r>
              <a:rPr lang="en-US" sz="2400" b="1" spc="-100" dirty="0" smtClean="0">
                <a:solidFill>
                  <a:srgbClr val="C00000"/>
                </a:solidFill>
                <a:latin typeface="Georgia" panose="02040502050405020303" pitchFamily="18" charset="0"/>
                <a:cs typeface="Arial" panose="020B0604020202020204" pitchFamily="34" charset="0"/>
              </a:rPr>
              <a:t>Cut </a:t>
            </a:r>
            <a:r>
              <a:rPr lang="en-US" sz="2400" b="1" spc="-100" dirty="0">
                <a:solidFill>
                  <a:srgbClr val="C00000"/>
                </a:solidFill>
                <a:latin typeface="Georgia" panose="02040502050405020303" pitchFamily="18" charset="0"/>
                <a:cs typeface="Arial" panose="020B0604020202020204" pitchFamily="34" charset="0"/>
              </a:rPr>
              <a:t>Veterans Medical Care</a:t>
            </a:r>
            <a:r>
              <a:rPr lang="en-US" sz="2400" b="1" spc="-100" dirty="0">
                <a:latin typeface="Georgia" panose="02040502050405020303" pitchFamily="18" charset="0"/>
                <a:cs typeface="Arial" panose="020B0604020202020204" pitchFamily="34" charset="0"/>
              </a:rPr>
              <a:t> </a:t>
            </a:r>
            <a:r>
              <a:rPr lang="en-US" sz="2400" b="1" spc="-100" dirty="0">
                <a:solidFill>
                  <a:srgbClr val="C00000"/>
                </a:solidFill>
                <a:latin typeface="Georgia" panose="02040502050405020303" pitchFamily="18" charset="0"/>
                <a:cs typeface="Arial" panose="020B0604020202020204" pitchFamily="34" charset="0"/>
              </a:rPr>
              <a:t>by </a:t>
            </a:r>
            <a:r>
              <a:rPr lang="en-US" sz="2400" b="1" spc="-100" dirty="0" smtClean="0">
                <a:solidFill>
                  <a:srgbClr val="C00000"/>
                </a:solidFill>
                <a:latin typeface="Georgia" panose="02040502050405020303" pitchFamily="18" charset="0"/>
                <a:cs typeface="Arial" panose="020B0604020202020204" pitchFamily="34" charset="0"/>
              </a:rPr>
              <a:t>$688 million </a:t>
            </a:r>
            <a:r>
              <a:rPr lang="en-US" sz="2400" b="1" spc="-100" dirty="0" smtClean="0">
                <a:latin typeface="Georgia" panose="02040502050405020303" pitchFamily="18" charset="0"/>
                <a:cs typeface="Arial" panose="020B0604020202020204" pitchFamily="34" charset="0"/>
              </a:rPr>
              <a:t>— 70,000 </a:t>
            </a:r>
            <a:r>
              <a:rPr lang="en-US" sz="2400" b="1" spc="-100" dirty="0">
                <a:latin typeface="Georgia" panose="02040502050405020303" pitchFamily="18" charset="0"/>
                <a:cs typeface="Arial" panose="020B0604020202020204" pitchFamily="34" charset="0"/>
              </a:rPr>
              <a:t>fewer Veterans receiving VA medical </a:t>
            </a:r>
            <a:r>
              <a:rPr lang="en-US" sz="2400" b="1" spc="-100" dirty="0" smtClean="0">
                <a:latin typeface="Georgia" panose="02040502050405020303" pitchFamily="18" charset="0"/>
                <a:cs typeface="Arial" panose="020B0604020202020204" pitchFamily="34" charset="0"/>
              </a:rPr>
              <a:t>care.</a:t>
            </a:r>
            <a:endParaRPr lang="en-US" sz="2400" spc="-100" dirty="0">
              <a:latin typeface="Georgia" panose="02040502050405020303" pitchFamily="18" charset="0"/>
              <a:cs typeface="Arial" panose="020B0604020202020204" pitchFamily="34" charset="0"/>
            </a:endParaRPr>
          </a:p>
          <a:p>
            <a:pPr marL="171450" lvl="0" indent="-171450">
              <a:spcBef>
                <a:spcPts val="600"/>
              </a:spcBef>
              <a:spcAft>
                <a:spcPts val="600"/>
              </a:spcAft>
              <a:buFont typeface="Arial" panose="020B0604020202020204" pitchFamily="34" charset="0"/>
              <a:buChar char="•"/>
              <a:defRPr/>
            </a:pPr>
            <a:r>
              <a:rPr lang="en-US" sz="2400" b="1" spc="-100" dirty="0">
                <a:solidFill>
                  <a:srgbClr val="C00000"/>
                </a:solidFill>
                <a:latin typeface="Georgia" panose="02040502050405020303" pitchFamily="18" charset="0"/>
                <a:cs typeface="Arial" panose="020B0604020202020204" pitchFamily="34" charset="0"/>
              </a:rPr>
              <a:t>Eliminate funding for four Major Construction </a:t>
            </a:r>
            <a:r>
              <a:rPr lang="en-US" sz="2400" b="1" spc="-100" dirty="0" smtClean="0">
                <a:solidFill>
                  <a:srgbClr val="C00000"/>
                </a:solidFill>
                <a:latin typeface="Georgia" panose="02040502050405020303" pitchFamily="18" charset="0"/>
                <a:cs typeface="Arial" panose="020B0604020202020204" pitchFamily="34" charset="0"/>
              </a:rPr>
              <a:t>projects:</a:t>
            </a:r>
            <a:r>
              <a:rPr lang="en-US" sz="2400" b="1" spc="-100" dirty="0" smtClean="0">
                <a:latin typeface="Georgia" panose="02040502050405020303" pitchFamily="18" charset="0"/>
                <a:cs typeface="Arial" panose="020B0604020202020204" pitchFamily="34" charset="0"/>
              </a:rPr>
              <a:t> Alameda, CA; Stockton, CA; St</a:t>
            </a:r>
            <a:r>
              <a:rPr lang="en-US" sz="2400" b="1" spc="-100" dirty="0">
                <a:latin typeface="Georgia" panose="02040502050405020303" pitchFamily="18" charset="0"/>
                <a:cs typeface="Arial" panose="020B0604020202020204" pitchFamily="34" charset="0"/>
              </a:rPr>
              <a:t>. </a:t>
            </a:r>
            <a:r>
              <a:rPr lang="en-US" sz="2400" b="1" spc="-100" dirty="0" smtClean="0">
                <a:latin typeface="Georgia" panose="02040502050405020303" pitchFamily="18" charset="0"/>
                <a:cs typeface="Arial" panose="020B0604020202020204" pitchFamily="34" charset="0"/>
              </a:rPr>
              <a:t>Louis, MO; Perry </a:t>
            </a:r>
            <a:r>
              <a:rPr lang="en-US" sz="2400" b="1" spc="-100" dirty="0">
                <a:latin typeface="Georgia" panose="02040502050405020303" pitchFamily="18" charset="0"/>
                <a:cs typeface="Arial" panose="020B0604020202020204" pitchFamily="34" charset="0"/>
              </a:rPr>
              <a:t>Point, </a:t>
            </a:r>
            <a:r>
              <a:rPr lang="en-US" sz="2400" b="1" spc="-100" dirty="0" smtClean="0">
                <a:latin typeface="Georgia" panose="02040502050405020303" pitchFamily="18" charset="0"/>
                <a:cs typeface="Arial" panose="020B0604020202020204" pitchFamily="34" charset="0"/>
              </a:rPr>
              <a:t>MD. </a:t>
            </a:r>
            <a:endParaRPr lang="en-US" sz="2400" spc="-100" dirty="0">
              <a:latin typeface="Georgia" panose="02040502050405020303" pitchFamily="18" charset="0"/>
              <a:cs typeface="Arial" panose="020B0604020202020204" pitchFamily="34" charset="0"/>
            </a:endParaRPr>
          </a:p>
          <a:p>
            <a:pPr marL="171450" lvl="0" indent="-171450">
              <a:spcBef>
                <a:spcPts val="600"/>
              </a:spcBef>
              <a:spcAft>
                <a:spcPts val="600"/>
              </a:spcAft>
              <a:buFont typeface="Arial" panose="020B0604020202020204" pitchFamily="34" charset="0"/>
              <a:buChar char="•"/>
            </a:pPr>
            <a:r>
              <a:rPr lang="en-US" sz="2400" b="1" spc="-100" dirty="0">
                <a:solidFill>
                  <a:srgbClr val="C00000"/>
                </a:solidFill>
                <a:latin typeface="Georgia" panose="02040502050405020303" pitchFamily="18" charset="0"/>
                <a:cs typeface="Arial" panose="020B0604020202020204" pitchFamily="34" charset="0"/>
              </a:rPr>
              <a:t>Eliminate funding for cemetery </a:t>
            </a:r>
            <a:r>
              <a:rPr lang="en-US" sz="2400" b="1" spc="-100" dirty="0" smtClean="0">
                <a:solidFill>
                  <a:srgbClr val="C00000"/>
                </a:solidFill>
                <a:latin typeface="Georgia" panose="02040502050405020303" pitchFamily="18" charset="0"/>
                <a:cs typeface="Arial" panose="020B0604020202020204" pitchFamily="34" charset="0"/>
              </a:rPr>
              <a:t>expansions </a:t>
            </a:r>
            <a:r>
              <a:rPr lang="en-US" sz="2400" b="1" spc="-100" dirty="0" smtClean="0">
                <a:latin typeface="Georgia" panose="02040502050405020303" pitchFamily="18" charset="0"/>
                <a:cs typeface="Arial" panose="020B0604020202020204" pitchFamily="34" charset="0"/>
              </a:rPr>
              <a:t>in </a:t>
            </a:r>
            <a:r>
              <a:rPr lang="en-US" sz="2400" b="1" spc="-100" dirty="0">
                <a:latin typeface="Georgia" panose="02040502050405020303" pitchFamily="18" charset="0"/>
                <a:cs typeface="Arial" panose="020B0604020202020204" pitchFamily="34" charset="0"/>
              </a:rPr>
              <a:t>St. Louis, Portland, Riverside, Puerto Rico, </a:t>
            </a:r>
            <a:r>
              <a:rPr lang="en-US" sz="2400" b="1" spc="-100" dirty="0" smtClean="0">
                <a:latin typeface="Georgia" panose="02040502050405020303" pitchFamily="18" charset="0"/>
                <a:cs typeface="Arial" panose="020B0604020202020204" pitchFamily="34" charset="0"/>
              </a:rPr>
              <a:t>Pensacola, and Alameda. </a:t>
            </a:r>
          </a:p>
          <a:p>
            <a:pPr marL="171450" lvl="0" indent="-171450">
              <a:spcBef>
                <a:spcPts val="600"/>
              </a:spcBef>
              <a:spcAft>
                <a:spcPts val="600"/>
              </a:spcAft>
              <a:buFont typeface="Arial" panose="020B0604020202020204" pitchFamily="34" charset="0"/>
              <a:buChar char="•"/>
            </a:pPr>
            <a:r>
              <a:rPr lang="en-US" sz="2400" b="1" spc="-100" dirty="0" smtClean="0">
                <a:solidFill>
                  <a:srgbClr val="C00000"/>
                </a:solidFill>
                <a:latin typeface="Georgia" panose="02040502050405020303" pitchFamily="18" charset="0"/>
                <a:cs typeface="Arial" panose="020B0604020202020204" pitchFamily="34" charset="0"/>
              </a:rPr>
              <a:t>Inhibit hiring &amp; retention of the best people </a:t>
            </a:r>
            <a:r>
              <a:rPr lang="en-US" sz="2400" b="1" spc="-100" dirty="0" smtClean="0">
                <a:latin typeface="Georgia" panose="02040502050405020303" pitchFamily="18" charset="0"/>
                <a:cs typeface="Arial" panose="020B0604020202020204" pitchFamily="34" charset="0"/>
              </a:rPr>
              <a:t>by prohibiting performance awards &amp; bonuses for Title V SES and other employees.</a:t>
            </a:r>
          </a:p>
          <a:p>
            <a:pPr marL="171450" lvl="0" indent="-171450">
              <a:spcBef>
                <a:spcPts val="600"/>
              </a:spcBef>
              <a:spcAft>
                <a:spcPts val="600"/>
              </a:spcAft>
              <a:buFont typeface="Arial" panose="020B0604020202020204" pitchFamily="34" charset="0"/>
              <a:buChar char="•"/>
            </a:pPr>
            <a:r>
              <a:rPr lang="en-US" sz="2400" b="1" spc="-100" smtClean="0">
                <a:solidFill>
                  <a:srgbClr val="C00000"/>
                </a:solidFill>
                <a:latin typeface="Georgia" panose="02040502050405020303" pitchFamily="18" charset="0"/>
                <a:cs typeface="Arial" panose="020B0604020202020204" pitchFamily="34" charset="0"/>
              </a:rPr>
              <a:t>Deny </a:t>
            </a:r>
            <a:r>
              <a:rPr lang="en-US" sz="2400" b="1" spc="-100" dirty="0" smtClean="0">
                <a:solidFill>
                  <a:srgbClr val="C00000"/>
                </a:solidFill>
                <a:latin typeface="Georgia" panose="02040502050405020303" pitchFamily="18" charset="0"/>
                <a:cs typeface="Arial" panose="020B0604020202020204" pitchFamily="34" charset="0"/>
              </a:rPr>
              <a:t>VA the budgetary flexibility needed to serve Veterans the way they want to be served  </a:t>
            </a:r>
            <a:r>
              <a:rPr lang="en-US" sz="2400" b="1" spc="-100" dirty="0" smtClean="0">
                <a:latin typeface="Georgia" panose="02040502050405020303" pitchFamily="18" charset="0"/>
                <a:cs typeface="Arial" panose="020B0604020202020204" pitchFamily="34" charset="0"/>
              </a:rPr>
              <a:t>by restricting funds to specific purposes without regard for Veterans’ preferences or identified needs.</a:t>
            </a:r>
            <a:endParaRPr lang="en-US" sz="2400" b="1" spc="-100" dirty="0">
              <a:latin typeface="Georgia" panose="02040502050405020303" pitchFamily="18" charset="0"/>
              <a:cs typeface="Arial" panose="020B0604020202020204" pitchFamily="34" charset="0"/>
            </a:endParaRPr>
          </a:p>
        </p:txBody>
      </p:sp>
      <p:sp>
        <p:nvSpPr>
          <p:cNvPr id="5" name="TextBox 4"/>
          <p:cNvSpPr txBox="1"/>
          <p:nvPr/>
        </p:nvSpPr>
        <p:spPr>
          <a:xfrm>
            <a:off x="1181100" y="136589"/>
            <a:ext cx="6858000" cy="584775"/>
          </a:xfrm>
          <a:prstGeom prst="rect">
            <a:avLst/>
          </a:prstGeom>
          <a:noFill/>
        </p:spPr>
        <p:txBody>
          <a:bodyPr wrap="square" rtlCol="0">
            <a:spAutoFit/>
          </a:bodyPr>
          <a:lstStyle>
            <a:defPPr>
              <a:defRPr lang="en-US"/>
            </a:defPPr>
            <a:lvl1pPr algn="ctr">
              <a:defRPr sz="3200" b="1">
                <a:solidFill>
                  <a:schemeClr val="bg1"/>
                </a:solidFill>
                <a:effectLst>
                  <a:outerShdw blurRad="38100" dist="38100" dir="2700000" algn="tl">
                    <a:srgbClr val="000000">
                      <a:alpha val="43137"/>
                    </a:srgbClr>
                  </a:outerShdw>
                </a:effectLst>
                <a:latin typeface="Georgia" panose="02040502050405020303" pitchFamily="18" charset="0"/>
              </a:defRPr>
            </a:lvl1pPr>
          </a:lstStyle>
          <a:p>
            <a:r>
              <a:rPr lang="en-US" dirty="0" smtClean="0"/>
              <a:t>Impact of House Action</a:t>
            </a:r>
            <a:endParaRPr lang="en-US" dirty="0"/>
          </a:p>
        </p:txBody>
      </p:sp>
    </p:spTree>
    <p:extLst>
      <p:ext uri="{BB962C8B-B14F-4D97-AF65-F5344CB8AC3E}">
        <p14:creationId xmlns:p14="http://schemas.microsoft.com/office/powerpoint/2010/main" val="384799365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38200" y="143830"/>
            <a:ext cx="7467600" cy="584775"/>
          </a:xfrm>
          <a:prstGeom prst="rect">
            <a:avLst/>
          </a:prstGeom>
          <a:noFill/>
        </p:spPr>
        <p:txBody>
          <a:bodyPr wrap="square" rtlCol="0">
            <a:spAutoFit/>
          </a:bodyPr>
          <a:lstStyle>
            <a:defPPr>
              <a:defRPr lang="en-US"/>
            </a:defPPr>
            <a:lvl1pPr algn="ctr">
              <a:defRPr sz="3200" b="1">
                <a:solidFill>
                  <a:schemeClr val="bg1"/>
                </a:solidFill>
                <a:effectLst>
                  <a:outerShdw blurRad="38100" dist="38100" dir="2700000" algn="tl">
                    <a:srgbClr val="000000">
                      <a:alpha val="43137"/>
                    </a:srgbClr>
                  </a:outerShdw>
                </a:effectLst>
                <a:latin typeface="Georgia" panose="02040502050405020303" pitchFamily="18" charset="0"/>
              </a:defRPr>
            </a:lvl1pPr>
          </a:lstStyle>
          <a:p>
            <a:r>
              <a:rPr lang="en-US" dirty="0"/>
              <a:t>Let’s talk about it </a:t>
            </a:r>
          </a:p>
        </p:txBody>
      </p:sp>
      <p:pic>
        <p:nvPicPr>
          <p:cNvPr id="3" name="Picture 2" descr="Image is of a patient's wrist, with a VA medical center inpatient bracelet, and another hand holding that patient's hand, all against a dark background"/>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43003" y="1149153"/>
            <a:ext cx="6591300" cy="3928529"/>
          </a:xfrm>
          <a:prstGeom prst="rect">
            <a:avLst/>
          </a:prstGeom>
          <a:noFill/>
          <a:effectLst>
            <a:outerShdw blurRad="76200" dir="18900000" sy="23000" kx="-1200000" algn="bl" rotWithShape="0">
              <a:prstClr val="black">
                <a:alpha val="20000"/>
              </a:prstClr>
            </a:outerShdw>
            <a:softEdge rad="127000"/>
          </a:effectLst>
          <a:extLst>
            <a:ext uri="{909E8E84-426E-40DD-AFC4-6F175D3DCCD1}">
              <a14:hiddenFill xmlns:a14="http://schemas.microsoft.com/office/drawing/2010/main">
                <a:solidFill>
                  <a:srgbClr val="FFFFFF"/>
                </a:solidFill>
              </a14:hiddenFill>
            </a:ext>
          </a:extLst>
        </p:spPr>
      </p:pic>
      <p:sp>
        <p:nvSpPr>
          <p:cNvPr id="5" name="Rectangle 4"/>
          <p:cNvSpPr/>
          <p:nvPr/>
        </p:nvSpPr>
        <p:spPr>
          <a:xfrm>
            <a:off x="152400" y="5257800"/>
            <a:ext cx="8839200" cy="1077218"/>
          </a:xfrm>
          <a:prstGeom prst="rect">
            <a:avLst/>
          </a:prstGeom>
        </p:spPr>
        <p:txBody>
          <a:bodyPr wrap="square">
            <a:spAutoFit/>
          </a:bodyPr>
          <a:lstStyle/>
          <a:p>
            <a:pPr algn="ctr"/>
            <a:r>
              <a:rPr lang="en-US" sz="3200" b="1" dirty="0">
                <a:effectLst>
                  <a:outerShdw blurRad="38100" dist="38100" dir="2700000" algn="tl">
                    <a:srgbClr val="000000">
                      <a:alpha val="43137"/>
                    </a:srgbClr>
                  </a:outerShdw>
                </a:effectLst>
                <a:latin typeface="Georgia" panose="02040502050405020303" pitchFamily="18" charset="0"/>
                <a:cs typeface="Arial" panose="020B0604020202020204" pitchFamily="34" charset="0"/>
              </a:rPr>
              <a:t>. . . the best, </a:t>
            </a:r>
            <a:r>
              <a:rPr lang="en-US" sz="3200" b="1" dirty="0">
                <a:solidFill>
                  <a:srgbClr val="C00000"/>
                </a:solidFill>
                <a:effectLst>
                  <a:outerShdw blurRad="38100" dist="38100" dir="2700000" algn="tl">
                    <a:srgbClr val="000000">
                      <a:alpha val="43137"/>
                    </a:srgbClr>
                  </a:outerShdw>
                </a:effectLst>
                <a:latin typeface="Georgia" panose="02040502050405020303" pitchFamily="18" charset="0"/>
                <a:cs typeface="Arial" panose="020B0604020202020204" pitchFamily="34" charset="0"/>
              </a:rPr>
              <a:t>most inspiring mission </a:t>
            </a:r>
            <a:r>
              <a:rPr lang="en-US" sz="3200" b="1" dirty="0">
                <a:effectLst>
                  <a:outerShdw blurRad="38100" dist="38100" dir="2700000" algn="tl">
                    <a:srgbClr val="000000">
                      <a:alpha val="43137"/>
                    </a:srgbClr>
                  </a:outerShdw>
                </a:effectLst>
                <a:latin typeface="Georgia" panose="02040502050405020303" pitchFamily="18" charset="0"/>
                <a:cs typeface="Arial" panose="020B0604020202020204" pitchFamily="34" charset="0"/>
              </a:rPr>
              <a:t>and the </a:t>
            </a:r>
            <a:r>
              <a:rPr lang="en-US" sz="3200" b="1" dirty="0">
                <a:solidFill>
                  <a:srgbClr val="C00000"/>
                </a:solidFill>
                <a:effectLst>
                  <a:outerShdw blurRad="38100" dist="38100" dir="2700000" algn="tl">
                    <a:srgbClr val="000000">
                      <a:alpha val="43137"/>
                    </a:srgbClr>
                  </a:outerShdw>
                </a:effectLst>
                <a:latin typeface="Georgia" panose="02040502050405020303" pitchFamily="18" charset="0"/>
                <a:cs typeface="Arial" panose="020B0604020202020204" pitchFamily="34" charset="0"/>
              </a:rPr>
              <a:t>greatest </a:t>
            </a:r>
            <a:r>
              <a:rPr lang="en-US" sz="3200" b="1">
                <a:solidFill>
                  <a:srgbClr val="C00000"/>
                </a:solidFill>
                <a:effectLst>
                  <a:outerShdw blurRad="38100" dist="38100" dir="2700000" algn="tl">
                    <a:srgbClr val="000000">
                      <a:alpha val="43137"/>
                    </a:srgbClr>
                  </a:outerShdw>
                </a:effectLst>
                <a:latin typeface="Georgia" panose="02040502050405020303" pitchFamily="18" charset="0"/>
                <a:cs typeface="Arial" panose="020B0604020202020204" pitchFamily="34" charset="0"/>
              </a:rPr>
              <a:t>clients </a:t>
            </a:r>
            <a:r>
              <a:rPr lang="en-US" sz="3200" b="1" smtClean="0">
                <a:effectLst>
                  <a:outerShdw blurRad="38100" dist="38100" dir="2700000" algn="tl">
                    <a:srgbClr val="000000">
                      <a:alpha val="43137"/>
                    </a:srgbClr>
                  </a:outerShdw>
                </a:effectLst>
                <a:latin typeface="Georgia" panose="02040502050405020303" pitchFamily="18" charset="0"/>
                <a:cs typeface="Arial" panose="020B0604020202020204" pitchFamily="34" charset="0"/>
              </a:rPr>
              <a:t>in </a:t>
            </a:r>
            <a:r>
              <a:rPr lang="en-US" sz="3200" b="1" dirty="0">
                <a:effectLst>
                  <a:outerShdw blurRad="38100" dist="38100" dir="2700000" algn="tl">
                    <a:srgbClr val="000000">
                      <a:alpha val="43137"/>
                    </a:srgbClr>
                  </a:outerShdw>
                </a:effectLst>
                <a:latin typeface="Georgia" panose="02040502050405020303" pitchFamily="18" charset="0"/>
                <a:cs typeface="Arial" panose="020B0604020202020204" pitchFamily="34" charset="0"/>
              </a:rPr>
              <a:t>the world. </a:t>
            </a:r>
          </a:p>
        </p:txBody>
      </p:sp>
    </p:spTree>
    <p:extLst>
      <p:ext uri="{BB962C8B-B14F-4D97-AF65-F5344CB8AC3E}">
        <p14:creationId xmlns:p14="http://schemas.microsoft.com/office/powerpoint/2010/main" val="161178679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541426" y="152400"/>
            <a:ext cx="6053343" cy="584775"/>
          </a:xfrm>
          <a:prstGeom prst="rect">
            <a:avLst/>
          </a:prstGeom>
          <a:noFill/>
        </p:spPr>
        <p:txBody>
          <a:bodyPr wrap="square" rtlCol="0">
            <a:spAutoFit/>
          </a:bodyPr>
          <a:lstStyle/>
          <a:p>
            <a:pPr algn="ctr"/>
            <a:r>
              <a:rPr lang="en-US" sz="3200" b="1" dirty="0">
                <a:solidFill>
                  <a:schemeClr val="bg1"/>
                </a:solidFill>
                <a:effectLst>
                  <a:outerShdw blurRad="38100" dist="38100" dir="2700000" algn="tl">
                    <a:srgbClr val="000000">
                      <a:alpha val="43137"/>
                    </a:srgbClr>
                  </a:outerShdw>
                </a:effectLst>
                <a:latin typeface="Georgia" panose="02040502050405020303" pitchFamily="18" charset="0"/>
              </a:rPr>
              <a:t>Why VA </a:t>
            </a:r>
            <a:r>
              <a:rPr lang="en-US" sz="3200" b="1" dirty="0" smtClean="0">
                <a:solidFill>
                  <a:schemeClr val="bg1"/>
                </a:solidFill>
                <a:effectLst>
                  <a:outerShdw blurRad="38100" dist="38100" dir="2700000" algn="tl">
                    <a:srgbClr val="000000">
                      <a:alpha val="43137"/>
                    </a:srgbClr>
                  </a:outerShdw>
                </a:effectLst>
                <a:latin typeface="Georgia" panose="02040502050405020303" pitchFamily="18" charset="0"/>
              </a:rPr>
              <a:t>Health Care</a:t>
            </a:r>
            <a:endParaRPr lang="en-US" sz="3200" b="1" dirty="0">
              <a:solidFill>
                <a:schemeClr val="bg1"/>
              </a:solidFill>
              <a:effectLst>
                <a:outerShdw blurRad="38100" dist="38100" dir="2700000" algn="tl">
                  <a:srgbClr val="000000">
                    <a:alpha val="43137"/>
                  </a:srgbClr>
                </a:outerShdw>
              </a:effectLst>
              <a:latin typeface="Georgia" panose="02040502050405020303" pitchFamily="18" charset="0"/>
            </a:endParaRPr>
          </a:p>
        </p:txBody>
      </p:sp>
      <p:pic>
        <p:nvPicPr>
          <p:cNvPr id="5" name="Picture 7" descr="A computer generated image of a three-legged stool. The seat of the stool reads, Caring for Veterans. The left stool leg reads, Research. The middle leg reads, Education. And the right leg of the stool reads Clinical Care"/>
          <p:cNvPicPr>
            <a:picLocks noChangeAspect="1" noChangeArrowheads="1"/>
          </p:cNvPicPr>
          <p:nvPr/>
        </p:nvPicPr>
        <p:blipFill>
          <a:blip r:embed="rId3">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rcRect/>
          <a:stretch>
            <a:fillRect/>
          </a:stretch>
        </p:blipFill>
        <p:spPr bwMode="auto">
          <a:xfrm>
            <a:off x="2057400" y="1219200"/>
            <a:ext cx="5105400" cy="4572000"/>
          </a:xfrm>
          <a:prstGeom prst="rect">
            <a:avLst/>
          </a:prstGeom>
          <a:noFill/>
          <a:ln>
            <a:noFill/>
          </a:ln>
          <a:effectLst>
            <a:glow rad="139700">
              <a:srgbClr val="C00000">
                <a:alpha val="40000"/>
              </a:srgbClr>
            </a:glow>
            <a:outerShdw dist="35921" dir="2700000" algn="ctr" rotWithShape="0">
              <a:schemeClr val="bg2"/>
            </a:outerShdw>
            <a:softEdge rad="3175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Rectangle 5"/>
          <p:cNvSpPr/>
          <p:nvPr/>
        </p:nvSpPr>
        <p:spPr>
          <a:xfrm>
            <a:off x="1360370" y="5638800"/>
            <a:ext cx="6412030" cy="584775"/>
          </a:xfrm>
          <a:prstGeom prst="rect">
            <a:avLst/>
          </a:prstGeom>
        </p:spPr>
        <p:txBody>
          <a:bodyPr wrap="square">
            <a:spAutoFit/>
          </a:bodyPr>
          <a:lstStyle/>
          <a:p>
            <a:pPr algn="ctr">
              <a:spcBef>
                <a:spcPts val="600"/>
              </a:spcBef>
              <a:spcAft>
                <a:spcPts val="600"/>
              </a:spcAft>
            </a:pPr>
            <a:r>
              <a:rPr lang="en-US" sz="3200" b="1" dirty="0">
                <a:latin typeface="Georgia" panose="02040502050405020303" pitchFamily="18" charset="0"/>
                <a:cs typeface="Arial" panose="020B0604020202020204" pitchFamily="34" charset="0"/>
              </a:rPr>
              <a:t>A triad of unique capabilities</a:t>
            </a:r>
            <a:endParaRPr lang="en-US" sz="3200" b="1" dirty="0">
              <a:effectLst>
                <a:outerShdw blurRad="38100" dist="38100" dir="2700000" algn="tl">
                  <a:srgbClr val="000000">
                    <a:alpha val="43137"/>
                  </a:srgbClr>
                </a:outerShdw>
              </a:effectLst>
              <a:latin typeface="Georgia" panose="02040502050405020303" pitchFamily="18" charset="0"/>
              <a:cs typeface="Arial" panose="020B0604020202020204" pitchFamily="34" charset="0"/>
            </a:endParaRPr>
          </a:p>
        </p:txBody>
      </p:sp>
    </p:spTree>
    <p:extLst>
      <p:ext uri="{BB962C8B-B14F-4D97-AF65-F5344CB8AC3E}">
        <p14:creationId xmlns:p14="http://schemas.microsoft.com/office/powerpoint/2010/main" val="212689179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524000" y="152400"/>
            <a:ext cx="5840243" cy="584775"/>
          </a:xfrm>
          <a:prstGeom prst="rect">
            <a:avLst/>
          </a:prstGeom>
          <a:noFill/>
        </p:spPr>
        <p:txBody>
          <a:bodyPr wrap="square" rtlCol="0">
            <a:spAutoFit/>
          </a:bodyPr>
          <a:lstStyle>
            <a:defPPr>
              <a:defRPr lang="en-US"/>
            </a:defPPr>
            <a:lvl1pPr algn="ctr">
              <a:defRPr sz="3200" b="1">
                <a:solidFill>
                  <a:schemeClr val="bg1"/>
                </a:solidFill>
                <a:effectLst>
                  <a:outerShdw blurRad="38100" dist="38100" dir="2700000" algn="tl">
                    <a:srgbClr val="000000">
                      <a:alpha val="43137"/>
                    </a:srgbClr>
                  </a:outerShdw>
                </a:effectLst>
                <a:latin typeface="Georgia" panose="02040502050405020303" pitchFamily="18" charset="0"/>
              </a:defRPr>
            </a:lvl1pPr>
          </a:lstStyle>
          <a:p>
            <a:r>
              <a:rPr lang="en-US" dirty="0" smtClean="0"/>
              <a:t>Groundbreaking Research</a:t>
            </a:r>
            <a:endParaRPr lang="en-US" dirty="0"/>
          </a:p>
        </p:txBody>
      </p:sp>
      <p:sp>
        <p:nvSpPr>
          <p:cNvPr id="3" name="TextBox 2"/>
          <p:cNvSpPr txBox="1"/>
          <p:nvPr/>
        </p:nvSpPr>
        <p:spPr>
          <a:xfrm>
            <a:off x="228600" y="1066800"/>
            <a:ext cx="8686800" cy="5262979"/>
          </a:xfrm>
          <a:prstGeom prst="rect">
            <a:avLst/>
          </a:prstGeom>
          <a:noFill/>
        </p:spPr>
        <p:txBody>
          <a:bodyPr wrap="square" rtlCol="0">
            <a:spAutoFit/>
          </a:bodyPr>
          <a:lstStyle/>
          <a:p>
            <a:pPr marL="227008" indent="-227008">
              <a:spcBef>
                <a:spcPts val="400"/>
              </a:spcBef>
              <a:spcAft>
                <a:spcPts val="800"/>
              </a:spcAft>
              <a:buFont typeface="Arial" panose="020B0604020202020204" pitchFamily="34" charset="0"/>
              <a:buChar char="•"/>
            </a:pPr>
            <a:r>
              <a:rPr lang="en-US" sz="2200" b="1" spc="-100" dirty="0">
                <a:solidFill>
                  <a:srgbClr val="C00000"/>
                </a:solidFill>
                <a:latin typeface="Georgia" panose="02040502050405020303" pitchFamily="18" charset="0"/>
              </a:rPr>
              <a:t>3 Nobel </a:t>
            </a:r>
            <a:r>
              <a:rPr lang="en-US" sz="2200" b="1" spc="-100" dirty="0" smtClean="0">
                <a:solidFill>
                  <a:srgbClr val="C00000"/>
                </a:solidFill>
                <a:latin typeface="Georgia" panose="02040502050405020303" pitchFamily="18" charset="0"/>
              </a:rPr>
              <a:t>Prizes </a:t>
            </a:r>
            <a:r>
              <a:rPr lang="en-US" sz="2200" b="1" spc="-100" dirty="0" smtClean="0">
                <a:latin typeface="Georgia" panose="02040502050405020303" pitchFamily="18" charset="0"/>
              </a:rPr>
              <a:t>and </a:t>
            </a:r>
            <a:r>
              <a:rPr lang="en-US" sz="2200" b="1" spc="-100" dirty="0" smtClean="0">
                <a:solidFill>
                  <a:srgbClr val="C00000"/>
                </a:solidFill>
                <a:latin typeface="Georgia" panose="02040502050405020303" pitchFamily="18" charset="0"/>
              </a:rPr>
              <a:t>7 </a:t>
            </a:r>
            <a:r>
              <a:rPr lang="en-US" sz="2200" b="1" spc="-100" dirty="0" err="1">
                <a:solidFill>
                  <a:srgbClr val="C00000"/>
                </a:solidFill>
                <a:latin typeface="Georgia" panose="02040502050405020303" pitchFamily="18" charset="0"/>
              </a:rPr>
              <a:t>Lasker</a:t>
            </a:r>
            <a:r>
              <a:rPr lang="en-US" sz="2200" b="1" spc="-100" dirty="0">
                <a:solidFill>
                  <a:srgbClr val="C00000"/>
                </a:solidFill>
                <a:latin typeface="Georgia" panose="02040502050405020303" pitchFamily="18" charset="0"/>
              </a:rPr>
              <a:t> </a:t>
            </a:r>
            <a:r>
              <a:rPr lang="en-US" sz="2200" b="1" spc="-100" dirty="0" smtClean="0">
                <a:solidFill>
                  <a:srgbClr val="C00000"/>
                </a:solidFill>
                <a:latin typeface="Georgia" panose="02040502050405020303" pitchFamily="18" charset="0"/>
              </a:rPr>
              <a:t>Awards</a:t>
            </a:r>
            <a:endParaRPr lang="en-US" sz="2200" b="1" spc="-100" dirty="0">
              <a:latin typeface="Georgia" panose="02040502050405020303" pitchFamily="18" charset="0"/>
            </a:endParaRPr>
          </a:p>
          <a:p>
            <a:pPr marL="227008" indent="-227008">
              <a:spcBef>
                <a:spcPts val="400"/>
              </a:spcBef>
              <a:spcAft>
                <a:spcPts val="800"/>
              </a:spcAft>
              <a:buFont typeface="Arial" panose="020B0604020202020204" pitchFamily="34" charset="0"/>
              <a:buChar char="•"/>
            </a:pPr>
            <a:r>
              <a:rPr lang="en-US" sz="2200" b="1" spc="-100" dirty="0">
                <a:latin typeface="Georgia" panose="02040502050405020303" pitchFamily="18" charset="0"/>
                <a:cs typeface="Arial" panose="020B0604020202020204" pitchFamily="34" charset="0"/>
              </a:rPr>
              <a:t>Groundbreaking research into </a:t>
            </a:r>
            <a:r>
              <a:rPr lang="en-US" sz="2200" b="1" spc="-100" dirty="0" smtClean="0">
                <a:solidFill>
                  <a:srgbClr val="C00000"/>
                </a:solidFill>
                <a:latin typeface="Georgia" panose="02040502050405020303" pitchFamily="18" charset="0"/>
                <a:cs typeface="Arial" panose="020B0604020202020204" pitchFamily="34" charset="0"/>
              </a:rPr>
              <a:t>PTSD</a:t>
            </a:r>
            <a:r>
              <a:rPr lang="en-US" sz="2200" b="1" spc="-100" dirty="0" smtClean="0">
                <a:latin typeface="Georgia" panose="02040502050405020303" pitchFamily="18" charset="0"/>
                <a:cs typeface="Arial" panose="020B0604020202020204" pitchFamily="34" charset="0"/>
              </a:rPr>
              <a:t>, </a:t>
            </a:r>
            <a:r>
              <a:rPr lang="en-US" sz="2200" b="1" spc="-100" dirty="0" smtClean="0">
                <a:solidFill>
                  <a:srgbClr val="C00000"/>
                </a:solidFill>
                <a:latin typeface="Georgia" panose="02040502050405020303" pitchFamily="18" charset="0"/>
                <a:cs typeface="Arial" panose="020B0604020202020204" pitchFamily="34" charset="0"/>
              </a:rPr>
              <a:t>TBI</a:t>
            </a:r>
            <a:r>
              <a:rPr lang="en-US" sz="2200" b="1" spc="-100" dirty="0" smtClean="0">
                <a:latin typeface="Georgia" panose="02040502050405020303" pitchFamily="18" charset="0"/>
                <a:cs typeface="Arial" panose="020B0604020202020204" pitchFamily="34" charset="0"/>
              </a:rPr>
              <a:t>, and </a:t>
            </a:r>
            <a:r>
              <a:rPr lang="en-US" sz="2200" b="1" spc="-100" dirty="0" err="1" smtClean="0">
                <a:solidFill>
                  <a:srgbClr val="C00000"/>
                </a:solidFill>
                <a:latin typeface="Georgia" panose="02040502050405020303" pitchFamily="18" charset="0"/>
                <a:cs typeface="Arial" panose="020B0604020202020204" pitchFamily="34" charset="0"/>
              </a:rPr>
              <a:t>telehealth</a:t>
            </a:r>
            <a:r>
              <a:rPr lang="en-US" sz="2200" b="1" spc="-100" dirty="0" smtClean="0">
                <a:solidFill>
                  <a:srgbClr val="C00000"/>
                </a:solidFill>
                <a:latin typeface="Georgia" panose="02040502050405020303" pitchFamily="18" charset="0"/>
                <a:cs typeface="Arial" panose="020B0604020202020204" pitchFamily="34" charset="0"/>
              </a:rPr>
              <a:t> </a:t>
            </a:r>
            <a:r>
              <a:rPr lang="en-US" sz="2200" b="1" spc="-100" dirty="0">
                <a:latin typeface="Georgia" panose="02040502050405020303" pitchFamily="18" charset="0"/>
                <a:cs typeface="Arial" panose="020B0604020202020204" pitchFamily="34" charset="0"/>
              </a:rPr>
              <a:t>and personal-assistance </a:t>
            </a:r>
            <a:r>
              <a:rPr lang="en-US" sz="2200" b="1" spc="-100" dirty="0" smtClean="0">
                <a:latin typeface="Georgia" panose="02040502050405020303" pitchFamily="18" charset="0"/>
                <a:cs typeface="Arial" panose="020B0604020202020204" pitchFamily="34" charset="0"/>
              </a:rPr>
              <a:t>technology</a:t>
            </a:r>
          </a:p>
          <a:p>
            <a:pPr marL="227008" indent="-227008">
              <a:spcBef>
                <a:spcPts val="400"/>
              </a:spcBef>
              <a:spcAft>
                <a:spcPts val="800"/>
              </a:spcAft>
              <a:buFont typeface="Arial" panose="020B0604020202020204" pitchFamily="34" charset="0"/>
              <a:buChar char="•"/>
            </a:pPr>
            <a:r>
              <a:rPr lang="en-US" sz="2200" b="1" spc="-100" dirty="0" smtClean="0">
                <a:latin typeface="Georgia" panose="02040502050405020303" pitchFamily="18" charset="0"/>
                <a:cs typeface="Arial" panose="020B0604020202020204" pitchFamily="34" charset="0"/>
              </a:rPr>
              <a:t>Multiple advances </a:t>
            </a:r>
            <a:r>
              <a:rPr lang="en-US" sz="2200" b="1" spc="-100" dirty="0">
                <a:latin typeface="Georgia" panose="02040502050405020303" pitchFamily="18" charset="0"/>
                <a:cs typeface="Arial" panose="020B0604020202020204" pitchFamily="34" charset="0"/>
              </a:rPr>
              <a:t>in </a:t>
            </a:r>
            <a:r>
              <a:rPr lang="en-US" sz="2200" b="1" spc="-100" dirty="0">
                <a:solidFill>
                  <a:srgbClr val="C00000"/>
                </a:solidFill>
                <a:latin typeface="Georgia" panose="02040502050405020303" pitchFamily="18" charset="0"/>
                <a:cs typeface="Arial" panose="020B0604020202020204" pitchFamily="34" charset="0"/>
              </a:rPr>
              <a:t>prosthetics</a:t>
            </a:r>
            <a:r>
              <a:rPr lang="en-US" sz="2200" b="1" spc="-100" dirty="0">
                <a:latin typeface="Georgia" panose="02040502050405020303" pitchFamily="18" charset="0"/>
                <a:cs typeface="Arial" panose="020B0604020202020204" pitchFamily="34" charset="0"/>
              </a:rPr>
              <a:t>, in identifying </a:t>
            </a:r>
            <a:r>
              <a:rPr lang="en-US" sz="2200" b="1" spc="-100" dirty="0">
                <a:solidFill>
                  <a:srgbClr val="C00000"/>
                </a:solidFill>
                <a:latin typeface="Georgia" panose="02040502050405020303" pitchFamily="18" charset="0"/>
                <a:cs typeface="Arial" panose="020B0604020202020204" pitchFamily="34" charset="0"/>
              </a:rPr>
              <a:t>genetic risk factors </a:t>
            </a:r>
            <a:r>
              <a:rPr lang="en-US" sz="2200" b="1" spc="-100" dirty="0">
                <a:latin typeface="Georgia" panose="02040502050405020303" pitchFamily="18" charset="0"/>
                <a:cs typeface="Arial" panose="020B0604020202020204" pitchFamily="34" charset="0"/>
              </a:rPr>
              <a:t>for numerous </a:t>
            </a:r>
            <a:r>
              <a:rPr lang="en-US" sz="2200" b="1" spc="-100" dirty="0" smtClean="0">
                <a:latin typeface="Georgia" panose="02040502050405020303" pitchFamily="18" charset="0"/>
                <a:cs typeface="Arial" panose="020B0604020202020204" pitchFamily="34" charset="0"/>
              </a:rPr>
              <a:t>diseases, and in </a:t>
            </a:r>
            <a:r>
              <a:rPr lang="en-US" sz="2200" b="1" spc="-100" dirty="0">
                <a:latin typeface="Georgia" panose="02040502050405020303" pitchFamily="18" charset="0"/>
                <a:cs typeface="Arial" panose="020B0604020202020204" pitchFamily="34" charset="0"/>
              </a:rPr>
              <a:t>treating </a:t>
            </a:r>
            <a:r>
              <a:rPr lang="en-US" sz="2200" b="1" spc="-100" dirty="0">
                <a:solidFill>
                  <a:srgbClr val="C00000"/>
                </a:solidFill>
                <a:latin typeface="Georgia" panose="02040502050405020303" pitchFamily="18" charset="0"/>
                <a:cs typeface="Arial" panose="020B0604020202020204" pitchFamily="34" charset="0"/>
              </a:rPr>
              <a:t>Spinal Cord Injury </a:t>
            </a:r>
            <a:r>
              <a:rPr lang="en-US" sz="2200" b="1" spc="-100" dirty="0">
                <a:latin typeface="Georgia" panose="02040502050405020303" pitchFamily="18" charset="0"/>
                <a:cs typeface="Arial" panose="020B0604020202020204" pitchFamily="34" charset="0"/>
              </a:rPr>
              <a:t>(SCI</a:t>
            </a:r>
            <a:r>
              <a:rPr lang="en-US" sz="2200" b="1" spc="-100" dirty="0" smtClean="0">
                <a:latin typeface="Georgia" panose="02040502050405020303" pitchFamily="18" charset="0"/>
                <a:cs typeface="Arial" panose="020B0604020202020204" pitchFamily="34" charset="0"/>
              </a:rPr>
              <a:t>)</a:t>
            </a:r>
            <a:endParaRPr lang="en-US" sz="2200" b="1" spc="-100" dirty="0">
              <a:latin typeface="Georgia" panose="02040502050405020303" pitchFamily="18" charset="0"/>
              <a:cs typeface="Arial" panose="020B0604020202020204" pitchFamily="34" charset="0"/>
            </a:endParaRPr>
          </a:p>
          <a:p>
            <a:pPr marL="227008" indent="-227008">
              <a:spcBef>
                <a:spcPts val="400"/>
              </a:spcBef>
              <a:spcAft>
                <a:spcPts val="800"/>
              </a:spcAft>
              <a:buFont typeface="Arial" panose="020B0604020202020204" pitchFamily="34" charset="0"/>
              <a:buChar char="•"/>
            </a:pPr>
            <a:r>
              <a:rPr lang="en-US" sz="2200" b="1" spc="-100" dirty="0" smtClean="0">
                <a:latin typeface="Georgia" panose="02040502050405020303" pitchFamily="18" charset="0"/>
                <a:cs typeface="Arial" panose="020B0604020202020204" pitchFamily="34" charset="0"/>
              </a:rPr>
              <a:t>Developed </a:t>
            </a:r>
            <a:r>
              <a:rPr lang="en-US" sz="2200" b="1" spc="-100" dirty="0">
                <a:latin typeface="Georgia" panose="02040502050405020303" pitchFamily="18" charset="0"/>
                <a:cs typeface="Arial" panose="020B0604020202020204" pitchFamily="34" charset="0"/>
              </a:rPr>
              <a:t>the </a:t>
            </a:r>
            <a:r>
              <a:rPr lang="en-US" sz="2200" b="1" spc="-100" dirty="0">
                <a:solidFill>
                  <a:srgbClr val="C00000"/>
                </a:solidFill>
                <a:latin typeface="Georgia" panose="02040502050405020303" pitchFamily="18" charset="0"/>
                <a:cs typeface="Arial" panose="020B0604020202020204" pitchFamily="34" charset="0"/>
              </a:rPr>
              <a:t>implantable cardiac </a:t>
            </a:r>
            <a:r>
              <a:rPr lang="en-US" sz="2200" b="1" spc="-100" dirty="0" smtClean="0">
                <a:solidFill>
                  <a:srgbClr val="C00000"/>
                </a:solidFill>
                <a:latin typeface="Georgia" panose="02040502050405020303" pitchFamily="18" charset="0"/>
                <a:cs typeface="Arial" panose="020B0604020202020204" pitchFamily="34" charset="0"/>
              </a:rPr>
              <a:t>pacemaker</a:t>
            </a:r>
            <a:r>
              <a:rPr lang="en-US" sz="2200" b="1" spc="-100" dirty="0" smtClean="0">
                <a:latin typeface="Georgia" panose="02040502050405020303" pitchFamily="18" charset="0"/>
                <a:cs typeface="Arial" panose="020B0604020202020204" pitchFamily="34" charset="0"/>
              </a:rPr>
              <a:t>, </a:t>
            </a:r>
            <a:r>
              <a:rPr lang="en-US" sz="2200" b="1" spc="-100" dirty="0">
                <a:latin typeface="Georgia" panose="02040502050405020303" pitchFamily="18" charset="0"/>
                <a:cs typeface="Arial" panose="020B0604020202020204" pitchFamily="34" charset="0"/>
              </a:rPr>
              <a:t>conducted the first successful </a:t>
            </a:r>
            <a:r>
              <a:rPr lang="en-US" sz="2200" b="1" spc="-100" dirty="0">
                <a:solidFill>
                  <a:srgbClr val="C00000"/>
                </a:solidFill>
                <a:latin typeface="Georgia" panose="02040502050405020303" pitchFamily="18" charset="0"/>
                <a:cs typeface="Arial" panose="020B0604020202020204" pitchFamily="34" charset="0"/>
              </a:rPr>
              <a:t>liver transplants</a:t>
            </a:r>
            <a:r>
              <a:rPr lang="en-US" sz="2200" b="1" spc="-100" dirty="0">
                <a:latin typeface="Georgia" panose="02040502050405020303" pitchFamily="18" charset="0"/>
                <a:cs typeface="Arial" panose="020B0604020202020204" pitchFamily="34" charset="0"/>
              </a:rPr>
              <a:t>, </a:t>
            </a:r>
            <a:r>
              <a:rPr lang="en-US" sz="2200" b="1" spc="-100" dirty="0" smtClean="0">
                <a:latin typeface="Georgia" panose="02040502050405020303" pitchFamily="18" charset="0"/>
                <a:cs typeface="Arial" panose="020B0604020202020204" pitchFamily="34" charset="0"/>
              </a:rPr>
              <a:t>and </a:t>
            </a:r>
            <a:r>
              <a:rPr lang="en-US" sz="2200" b="1" spc="-100" dirty="0">
                <a:latin typeface="Georgia" panose="02040502050405020303" pitchFamily="18" charset="0"/>
                <a:cs typeface="Arial" panose="020B0604020202020204" pitchFamily="34" charset="0"/>
              </a:rPr>
              <a:t>created the </a:t>
            </a:r>
            <a:r>
              <a:rPr lang="en-US" sz="2200" b="1" spc="-100" dirty="0">
                <a:solidFill>
                  <a:srgbClr val="C00000"/>
                </a:solidFill>
                <a:latin typeface="Georgia" panose="02040502050405020303" pitchFamily="18" charset="0"/>
                <a:cs typeface="Arial" panose="020B0604020202020204" pitchFamily="34" charset="0"/>
              </a:rPr>
              <a:t>nicotine patch </a:t>
            </a:r>
            <a:r>
              <a:rPr lang="en-US" sz="2200" b="1" spc="-100" dirty="0">
                <a:latin typeface="Georgia" panose="02040502050405020303" pitchFamily="18" charset="0"/>
                <a:cs typeface="Arial" panose="020B0604020202020204" pitchFamily="34" charset="0"/>
              </a:rPr>
              <a:t>to help smokers quit </a:t>
            </a:r>
            <a:r>
              <a:rPr lang="en-US" sz="2200" b="1" spc="-100" dirty="0" smtClean="0">
                <a:latin typeface="Georgia" panose="02040502050405020303" pitchFamily="18" charset="0"/>
                <a:cs typeface="Arial" panose="020B0604020202020204" pitchFamily="34" charset="0"/>
              </a:rPr>
              <a:t>smoking</a:t>
            </a:r>
            <a:endParaRPr lang="en-US" sz="2200" b="1" spc="-100" dirty="0">
              <a:latin typeface="Georgia" panose="02040502050405020303" pitchFamily="18" charset="0"/>
              <a:cs typeface="Arial" panose="020B0604020202020204" pitchFamily="34" charset="0"/>
            </a:endParaRPr>
          </a:p>
          <a:p>
            <a:pPr marL="227008" indent="-227008">
              <a:spcBef>
                <a:spcPts val="400"/>
              </a:spcBef>
              <a:spcAft>
                <a:spcPts val="800"/>
              </a:spcAft>
              <a:buFont typeface="Arial" panose="020B0604020202020204" pitchFamily="34" charset="0"/>
              <a:buChar char="•"/>
            </a:pPr>
            <a:r>
              <a:rPr lang="en-US" sz="2200" b="1" spc="-100" dirty="0">
                <a:latin typeface="Georgia" panose="02040502050405020303" pitchFamily="18" charset="0"/>
                <a:cs typeface="Arial" panose="020B0604020202020204" pitchFamily="34" charset="0"/>
              </a:rPr>
              <a:t>Partnered with </a:t>
            </a:r>
            <a:r>
              <a:rPr lang="en-US" sz="2200" b="1" spc="-100" dirty="0" smtClean="0">
                <a:latin typeface="Georgia" panose="02040502050405020303" pitchFamily="18" charset="0"/>
                <a:cs typeface="Arial" panose="020B0604020202020204" pitchFamily="34" charset="0"/>
              </a:rPr>
              <a:t>DARPA </a:t>
            </a:r>
            <a:r>
              <a:rPr lang="en-US" sz="2200" b="1" spc="-100" dirty="0">
                <a:latin typeface="Georgia" panose="02040502050405020303" pitchFamily="18" charset="0"/>
                <a:cs typeface="Arial" panose="020B0604020202020204" pitchFamily="34" charset="0"/>
              </a:rPr>
              <a:t>to design </a:t>
            </a:r>
            <a:r>
              <a:rPr lang="en-US" sz="2200" b="1" spc="-100" dirty="0">
                <a:solidFill>
                  <a:srgbClr val="C00000"/>
                </a:solidFill>
                <a:latin typeface="Georgia" panose="02040502050405020303" pitchFamily="18" charset="0"/>
                <a:cs typeface="Arial" panose="020B0604020202020204" pitchFamily="34" charset="0"/>
              </a:rPr>
              <a:t>artificial limbs</a:t>
            </a:r>
            <a:r>
              <a:rPr lang="en-US" sz="2200" b="1" spc="-100" dirty="0">
                <a:latin typeface="Georgia" panose="02040502050405020303" pitchFamily="18" charset="0"/>
                <a:cs typeface="Arial" panose="020B0604020202020204" pitchFamily="34" charset="0"/>
              </a:rPr>
              <a:t> that respond to thoughts of paralyzed patients — a system called “</a:t>
            </a:r>
            <a:r>
              <a:rPr lang="en-US" sz="2200" b="1" spc="-100" dirty="0" err="1">
                <a:solidFill>
                  <a:srgbClr val="C00000"/>
                </a:solidFill>
                <a:latin typeface="Georgia" panose="02040502050405020303" pitchFamily="18" charset="0"/>
                <a:cs typeface="Arial" panose="020B0604020202020204" pitchFamily="34" charset="0"/>
              </a:rPr>
              <a:t>Braingate</a:t>
            </a:r>
            <a:r>
              <a:rPr lang="en-US" sz="2200" b="1" spc="-100" dirty="0">
                <a:latin typeface="Georgia" panose="02040502050405020303" pitchFamily="18" charset="0"/>
                <a:cs typeface="Arial" panose="020B0604020202020204" pitchFamily="34" charset="0"/>
              </a:rPr>
              <a:t>,” featured by </a:t>
            </a:r>
            <a:r>
              <a:rPr lang="en-US" sz="2200" b="1" i="1" spc="-100" dirty="0">
                <a:latin typeface="Georgia" panose="02040502050405020303" pitchFamily="18" charset="0"/>
                <a:cs typeface="Arial" panose="020B0604020202020204" pitchFamily="34" charset="0"/>
              </a:rPr>
              <a:t>60 Minutes</a:t>
            </a:r>
            <a:r>
              <a:rPr lang="en-US" sz="2200" b="1" spc="-100" dirty="0">
                <a:latin typeface="Georgia" panose="02040502050405020303" pitchFamily="18" charset="0"/>
                <a:cs typeface="Arial" panose="020B0604020202020204" pitchFamily="34" charset="0"/>
              </a:rPr>
              <a:t> in </a:t>
            </a:r>
            <a:r>
              <a:rPr lang="en-US" sz="2200" b="1" spc="-100" dirty="0" smtClean="0">
                <a:latin typeface="Georgia" panose="02040502050405020303" pitchFamily="18" charset="0"/>
                <a:cs typeface="Arial" panose="020B0604020202020204" pitchFamily="34" charset="0"/>
              </a:rPr>
              <a:t>2012</a:t>
            </a:r>
          </a:p>
          <a:p>
            <a:pPr marL="227008" indent="-227008">
              <a:spcBef>
                <a:spcPts val="400"/>
              </a:spcBef>
              <a:spcAft>
                <a:spcPts val="800"/>
              </a:spcAft>
              <a:buFont typeface="Arial" panose="020B0604020202020204" pitchFamily="34" charset="0"/>
              <a:buChar char="•"/>
            </a:pPr>
            <a:r>
              <a:rPr lang="en-US" sz="2200" b="1" spc="-100" dirty="0" smtClean="0">
                <a:solidFill>
                  <a:srgbClr val="C00000"/>
                </a:solidFill>
                <a:latin typeface="Georgia" panose="02040502050405020303" pitchFamily="18" charset="0"/>
                <a:cs typeface="Arial" panose="020B0604020202020204" pitchFamily="34" charset="0"/>
              </a:rPr>
              <a:t>$1.8 billion </a:t>
            </a:r>
            <a:r>
              <a:rPr lang="en-US" sz="2200" b="1" spc="-100" dirty="0" smtClean="0">
                <a:latin typeface="Georgia" panose="02040502050405020303" pitchFamily="18" charset="0"/>
                <a:cs typeface="Arial" panose="020B0604020202020204" pitchFamily="34" charset="0"/>
              </a:rPr>
              <a:t>for over 2,200 research projects in 2015</a:t>
            </a:r>
            <a:endParaRPr lang="en-US" sz="2200" b="1" spc="-100" dirty="0">
              <a:latin typeface="Georgia" panose="02040502050405020303" pitchFamily="18" charset="0"/>
              <a:cs typeface="Arial" panose="020B0604020202020204" pitchFamily="34" charset="0"/>
            </a:endParaRPr>
          </a:p>
        </p:txBody>
      </p:sp>
    </p:spTree>
    <p:extLst>
      <p:ext uri="{BB962C8B-B14F-4D97-AF65-F5344CB8AC3E}">
        <p14:creationId xmlns:p14="http://schemas.microsoft.com/office/powerpoint/2010/main" val="333654576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073989" y="152400"/>
            <a:ext cx="6781800" cy="584775"/>
          </a:xfrm>
          <a:prstGeom prst="rect">
            <a:avLst/>
          </a:prstGeom>
          <a:noFill/>
        </p:spPr>
        <p:txBody>
          <a:bodyPr wrap="square" rtlCol="0">
            <a:spAutoFit/>
          </a:bodyPr>
          <a:lstStyle/>
          <a:p>
            <a:pPr algn="ctr"/>
            <a:r>
              <a:rPr lang="en-US" sz="3200" b="1" dirty="0" smtClean="0">
                <a:solidFill>
                  <a:schemeClr val="bg1"/>
                </a:solidFill>
                <a:effectLst>
                  <a:outerShdw blurRad="38100" dist="38100" dir="2700000" algn="tl">
                    <a:srgbClr val="000000">
                      <a:alpha val="43137"/>
                    </a:srgbClr>
                  </a:outerShdw>
                </a:effectLst>
                <a:latin typeface="Georgia" panose="02040502050405020303" pitchFamily="18" charset="0"/>
              </a:rPr>
              <a:t>Education &amp; Training</a:t>
            </a:r>
          </a:p>
        </p:txBody>
      </p:sp>
      <p:sp>
        <p:nvSpPr>
          <p:cNvPr id="6" name="TextBox 5"/>
          <p:cNvSpPr txBox="1"/>
          <p:nvPr/>
        </p:nvSpPr>
        <p:spPr>
          <a:xfrm>
            <a:off x="2719477" y="1244057"/>
            <a:ext cx="6096000" cy="2841804"/>
          </a:xfrm>
          <a:prstGeom prst="rect">
            <a:avLst/>
          </a:prstGeom>
          <a:noFill/>
        </p:spPr>
        <p:txBody>
          <a:bodyPr wrap="square" rtlCol="0">
            <a:spAutoFit/>
          </a:bodyPr>
          <a:lstStyle/>
          <a:p>
            <a:pPr marL="227013" indent="-227013">
              <a:spcAft>
                <a:spcPts val="1000"/>
              </a:spcAft>
              <a:buFont typeface="Arial" panose="020B0604020202020204" pitchFamily="34" charset="0"/>
              <a:buChar char="•"/>
            </a:pPr>
            <a:r>
              <a:rPr lang="en-US" b="1" dirty="0">
                <a:latin typeface="Georgia" panose="02040502050405020303" pitchFamily="18" charset="0"/>
                <a:cs typeface="Arial" panose="020B0604020202020204" pitchFamily="34" charset="0"/>
              </a:rPr>
              <a:t>Partnered with over </a:t>
            </a:r>
            <a:r>
              <a:rPr lang="en-US" b="1" dirty="0">
                <a:solidFill>
                  <a:srgbClr val="C00000"/>
                </a:solidFill>
                <a:latin typeface="Georgia" panose="02040502050405020303" pitchFamily="18" charset="0"/>
                <a:cs typeface="Arial" panose="020B0604020202020204" pitchFamily="34" charset="0"/>
              </a:rPr>
              <a:t>1,800 educational institutions </a:t>
            </a:r>
            <a:r>
              <a:rPr lang="en-US" b="1" dirty="0">
                <a:latin typeface="Georgia" panose="02040502050405020303" pitchFamily="18" charset="0"/>
                <a:cs typeface="Arial" panose="020B0604020202020204" pitchFamily="34" charset="0"/>
              </a:rPr>
              <a:t>&amp; myriad organizations on hundreds of initiatives &amp; research projects.</a:t>
            </a:r>
          </a:p>
          <a:p>
            <a:pPr marL="227013" indent="-227013">
              <a:spcAft>
                <a:spcPts val="1000"/>
              </a:spcAft>
              <a:buFont typeface="Arial" panose="020B0604020202020204" pitchFamily="34" charset="0"/>
              <a:buChar char="•"/>
            </a:pPr>
            <a:r>
              <a:rPr lang="en-US" b="1" dirty="0" smtClean="0">
                <a:latin typeface="Georgia" panose="02040502050405020303" pitchFamily="18" charset="0"/>
                <a:cs typeface="Arial" panose="020B0604020202020204" pitchFamily="34" charset="0"/>
              </a:rPr>
              <a:t>Each </a:t>
            </a:r>
            <a:r>
              <a:rPr lang="en-US" b="1" dirty="0">
                <a:latin typeface="Georgia" panose="02040502050405020303" pitchFamily="18" charset="0"/>
                <a:cs typeface="Arial" panose="020B0604020202020204" pitchFamily="34" charset="0"/>
              </a:rPr>
              <a:t>year, VA trains </a:t>
            </a:r>
            <a:r>
              <a:rPr lang="en-US" b="1" dirty="0">
                <a:latin typeface="Georgia" panose="02040502050405020303" pitchFamily="18" charset="0"/>
              </a:rPr>
              <a:t>~</a:t>
            </a:r>
            <a:r>
              <a:rPr lang="en-US" b="1" dirty="0">
                <a:latin typeface="Georgia" panose="02040502050405020303" pitchFamily="18" charset="0"/>
                <a:cs typeface="Arial" panose="020B0604020202020204" pitchFamily="34" charset="0"/>
              </a:rPr>
              <a:t>120,000 health-care workers — 62,000 medical students and residents, 23,000 </a:t>
            </a:r>
            <a:r>
              <a:rPr lang="en-US" b="1" dirty="0">
                <a:solidFill>
                  <a:srgbClr val="C00000"/>
                </a:solidFill>
                <a:latin typeface="Georgia" panose="02040502050405020303" pitchFamily="18" charset="0"/>
                <a:cs typeface="Arial" panose="020B0604020202020204" pitchFamily="34" charset="0"/>
              </a:rPr>
              <a:t>nursing students</a:t>
            </a:r>
            <a:r>
              <a:rPr lang="en-US" b="1" dirty="0">
                <a:latin typeface="Georgia" panose="02040502050405020303" pitchFamily="18" charset="0"/>
                <a:cs typeface="Arial" panose="020B0604020202020204" pitchFamily="34" charset="0"/>
              </a:rPr>
              <a:t>, 33,000 students in other health fields.</a:t>
            </a:r>
          </a:p>
          <a:p>
            <a:pPr marL="227013" indent="-227013">
              <a:spcAft>
                <a:spcPts val="1000"/>
              </a:spcAft>
              <a:buFont typeface="Arial" panose="020B0604020202020204" pitchFamily="34" charset="0"/>
              <a:buChar char="•"/>
            </a:pPr>
            <a:r>
              <a:rPr lang="en-US" b="1" dirty="0" smtClean="0">
                <a:solidFill>
                  <a:srgbClr val="C00000"/>
                </a:solidFill>
                <a:latin typeface="Georgia" panose="02040502050405020303" pitchFamily="18" charset="0"/>
                <a:cs typeface="Arial" panose="020B0604020202020204" pitchFamily="34" charset="0"/>
              </a:rPr>
              <a:t>70</a:t>
            </a:r>
            <a:r>
              <a:rPr lang="en-US" b="1" dirty="0">
                <a:solidFill>
                  <a:srgbClr val="C00000"/>
                </a:solidFill>
                <a:latin typeface="Georgia" panose="02040502050405020303" pitchFamily="18" charset="0"/>
                <a:cs typeface="Arial" panose="020B0604020202020204" pitchFamily="34" charset="0"/>
              </a:rPr>
              <a:t>% of all U.S. physicians </a:t>
            </a:r>
            <a:r>
              <a:rPr lang="en-US" b="1" dirty="0">
                <a:latin typeface="Georgia" panose="02040502050405020303" pitchFamily="18" charset="0"/>
                <a:cs typeface="Arial" panose="020B0604020202020204" pitchFamily="34" charset="0"/>
              </a:rPr>
              <a:t>have received training at VA</a:t>
            </a:r>
            <a:r>
              <a:rPr lang="en-US" b="1" dirty="0" smtClean="0">
                <a:latin typeface="Georgia" panose="02040502050405020303" pitchFamily="18" charset="0"/>
                <a:cs typeface="Arial" panose="020B0604020202020204" pitchFamily="34" charset="0"/>
              </a:rPr>
              <a:t>.</a:t>
            </a:r>
            <a:endParaRPr lang="en-US" b="1" dirty="0">
              <a:solidFill>
                <a:prstClr val="black"/>
              </a:solidFill>
              <a:latin typeface="Georgia" panose="02040502050405020303" pitchFamily="18" charset="0"/>
              <a:cs typeface="Arial" panose="020B0604020202020204" pitchFamily="34" charset="0"/>
            </a:endParaRPr>
          </a:p>
        </p:txBody>
      </p:sp>
      <p:pic>
        <p:nvPicPr>
          <p:cNvPr id="9" name="Picture 5" descr="Three VA medical professionals consult while reviewing a patient's lung x-ray on a laptop compute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84595" y="1153611"/>
            <a:ext cx="2285999" cy="2939142"/>
          </a:xfrm>
          <a:prstGeom prst="rect">
            <a:avLst/>
          </a:prstGeom>
          <a:noFill/>
          <a:effectLst>
            <a:softEdge rad="127000"/>
          </a:effectLst>
          <a:extLst>
            <a:ext uri="{909E8E84-426E-40DD-AFC4-6F175D3DCCD1}">
              <a14:hiddenFill xmlns:a14="http://schemas.microsoft.com/office/drawing/2010/main">
                <a:solidFill>
                  <a:srgbClr val="FFFFFF"/>
                </a:solidFill>
              </a14:hiddenFill>
            </a:ext>
          </a:extLst>
        </p:spPr>
      </p:pic>
      <p:sp>
        <p:nvSpPr>
          <p:cNvPr id="4" name="Rectangle 3"/>
          <p:cNvSpPr/>
          <p:nvPr/>
        </p:nvSpPr>
        <p:spPr>
          <a:xfrm>
            <a:off x="326366" y="4267200"/>
            <a:ext cx="8489111" cy="2010807"/>
          </a:xfrm>
          <a:prstGeom prst="rect">
            <a:avLst/>
          </a:prstGeom>
        </p:spPr>
        <p:txBody>
          <a:bodyPr wrap="square">
            <a:spAutoFit/>
          </a:bodyPr>
          <a:lstStyle/>
          <a:p>
            <a:pPr marL="227013" indent="-227013">
              <a:spcAft>
                <a:spcPts val="1000"/>
              </a:spcAft>
              <a:buFont typeface="Arial" panose="020B0604020202020204" pitchFamily="34" charset="0"/>
              <a:buChar char="•"/>
            </a:pPr>
            <a:r>
              <a:rPr lang="en-US" b="1" dirty="0">
                <a:solidFill>
                  <a:srgbClr val="C00000"/>
                </a:solidFill>
                <a:latin typeface="Georgia" panose="02040502050405020303" pitchFamily="18" charset="0"/>
                <a:cs typeface="Arial" panose="020B0604020202020204" pitchFamily="34" charset="0"/>
              </a:rPr>
              <a:t>100% retention rate</a:t>
            </a:r>
            <a:r>
              <a:rPr lang="en-US" b="1" dirty="0">
                <a:latin typeface="Georgia" panose="02040502050405020303" pitchFamily="18" charset="0"/>
                <a:cs typeface="Arial" panose="020B0604020202020204" pitchFamily="34" charset="0"/>
              </a:rPr>
              <a:t> for </a:t>
            </a:r>
            <a:r>
              <a:rPr lang="en-US" b="1" dirty="0">
                <a:solidFill>
                  <a:prstClr val="black"/>
                </a:solidFill>
                <a:latin typeface="Georgia" panose="02040502050405020303" pitchFamily="18" charset="0"/>
                <a:cs typeface="Arial" panose="020B0604020202020204" pitchFamily="34" charset="0"/>
              </a:rPr>
              <a:t>VA Nursing Academic Partnership (VANAP) graduates one year after completing VA’s Post-Baccalaureate Nurse Residency.  </a:t>
            </a:r>
          </a:p>
          <a:p>
            <a:pPr marL="227013" indent="-227013">
              <a:spcAft>
                <a:spcPts val="1000"/>
              </a:spcAft>
              <a:buFont typeface="Arial" panose="020B0604020202020204" pitchFamily="34" charset="0"/>
              <a:buChar char="•"/>
            </a:pPr>
            <a:r>
              <a:rPr lang="en-US" b="1" dirty="0">
                <a:solidFill>
                  <a:srgbClr val="C00000"/>
                </a:solidFill>
                <a:latin typeface="Georgia" panose="02040502050405020303" pitchFamily="18" charset="0"/>
                <a:cs typeface="Arial" panose="020B0604020202020204" pitchFamily="34" charset="0"/>
              </a:rPr>
              <a:t>$198 million for RN advanced education</a:t>
            </a:r>
            <a:r>
              <a:rPr lang="en-US" b="1" dirty="0">
                <a:latin typeface="Georgia" panose="02040502050405020303" pitchFamily="18" charset="0"/>
                <a:cs typeface="Arial" panose="020B0604020202020204" pitchFamily="34" charset="0"/>
              </a:rPr>
              <a:t> — </a:t>
            </a:r>
            <a:r>
              <a:rPr lang="en-US" b="1" dirty="0">
                <a:solidFill>
                  <a:srgbClr val="C00000"/>
                </a:solidFill>
                <a:latin typeface="Georgia" panose="02040502050405020303" pitchFamily="18" charset="0"/>
                <a:cs typeface="Arial" panose="020B0604020202020204" pitchFamily="34" charset="0"/>
              </a:rPr>
              <a:t>82% </a:t>
            </a:r>
            <a:r>
              <a:rPr lang="en-US" b="1" dirty="0">
                <a:latin typeface="Georgia" panose="02040502050405020303" pitchFamily="18" charset="0"/>
                <a:cs typeface="Arial" panose="020B0604020202020204" pitchFamily="34" charset="0"/>
              </a:rPr>
              <a:t>of total $241 million for all VA occupations </a:t>
            </a:r>
            <a:r>
              <a:rPr lang="en-US" b="1" dirty="0" smtClean="0">
                <a:latin typeface="Georgia" panose="02040502050405020303" pitchFamily="18" charset="0"/>
                <a:cs typeface="Arial" panose="020B0604020202020204" pitchFamily="34" charset="0"/>
              </a:rPr>
              <a:t>awarded through FY2018.</a:t>
            </a:r>
            <a:r>
              <a:rPr lang="en-US" b="1" dirty="0" smtClean="0">
                <a:solidFill>
                  <a:srgbClr val="FF0000"/>
                </a:solidFill>
                <a:latin typeface="Georgia" panose="02040502050405020303" pitchFamily="18" charset="0"/>
                <a:cs typeface="Arial" panose="020B0604020202020204" pitchFamily="34" charset="0"/>
              </a:rPr>
              <a:t>  </a:t>
            </a:r>
            <a:endParaRPr lang="en-US" b="1" dirty="0">
              <a:solidFill>
                <a:srgbClr val="FF0000"/>
              </a:solidFill>
              <a:latin typeface="Georgia" panose="02040502050405020303" pitchFamily="18" charset="0"/>
              <a:cs typeface="Arial" panose="020B0604020202020204" pitchFamily="34" charset="0"/>
            </a:endParaRPr>
          </a:p>
          <a:p>
            <a:pPr marL="227013" indent="-227013">
              <a:spcAft>
                <a:spcPts val="1000"/>
              </a:spcAft>
              <a:buFont typeface="Arial" panose="020B0604020202020204" pitchFamily="34" charset="0"/>
              <a:buChar char="•"/>
            </a:pPr>
            <a:r>
              <a:rPr lang="en-US" b="1" dirty="0">
                <a:solidFill>
                  <a:srgbClr val="C00000"/>
                </a:solidFill>
                <a:latin typeface="Georgia" panose="02040502050405020303" pitchFamily="18" charset="0"/>
                <a:cs typeface="Arial" panose="020B0604020202020204" pitchFamily="34" charset="0"/>
              </a:rPr>
              <a:t>$8.7 million for nurse trainee stipends </a:t>
            </a:r>
            <a:r>
              <a:rPr lang="en-US" b="1" dirty="0">
                <a:latin typeface="Georgia" panose="02040502050405020303" pitchFamily="18" charset="0"/>
                <a:cs typeface="Arial" panose="020B0604020202020204" pitchFamily="34" charset="0"/>
              </a:rPr>
              <a:t>for clinical training</a:t>
            </a:r>
            <a:r>
              <a:rPr lang="en-US" b="1" dirty="0">
                <a:solidFill>
                  <a:prstClr val="black"/>
                </a:solidFill>
                <a:latin typeface="Georgia" panose="02040502050405020303" pitchFamily="18" charset="0"/>
                <a:cs typeface="Arial" panose="020B0604020202020204" pitchFamily="34" charset="0"/>
              </a:rPr>
              <a:t>.</a:t>
            </a:r>
            <a:endParaRPr lang="en-US" b="1" dirty="0">
              <a:latin typeface="Georgia" panose="02040502050405020303" pitchFamily="18" charset="0"/>
              <a:cs typeface="Arial" panose="020B0604020202020204" pitchFamily="34" charset="0"/>
            </a:endParaRPr>
          </a:p>
        </p:txBody>
      </p:sp>
    </p:spTree>
    <p:extLst>
      <p:ext uri="{BB962C8B-B14F-4D97-AF65-F5344CB8AC3E}">
        <p14:creationId xmlns:p14="http://schemas.microsoft.com/office/powerpoint/2010/main" val="209306310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47800" y="162553"/>
            <a:ext cx="6096000" cy="584775"/>
          </a:xfrm>
          <a:prstGeom prst="rect">
            <a:avLst/>
          </a:prstGeom>
          <a:noFill/>
        </p:spPr>
        <p:txBody>
          <a:bodyPr wrap="square" rtlCol="0">
            <a:spAutoFit/>
          </a:bodyPr>
          <a:lstStyle/>
          <a:p>
            <a:pPr algn="ctr"/>
            <a:r>
              <a:rPr lang="en-US" sz="3200" b="1" dirty="0" smtClean="0">
                <a:solidFill>
                  <a:schemeClr val="bg1"/>
                </a:solidFill>
                <a:effectLst>
                  <a:outerShdw blurRad="38100" dist="38100" dir="2700000" algn="tl">
                    <a:srgbClr val="000000">
                      <a:alpha val="43137"/>
                    </a:srgbClr>
                  </a:outerShdw>
                </a:effectLst>
                <a:latin typeface="Georgia" panose="02040502050405020303" pitchFamily="18" charset="0"/>
              </a:rPr>
              <a:t>Clinical Care &amp; People</a:t>
            </a:r>
            <a:endParaRPr lang="en-US" sz="3200" b="1" dirty="0">
              <a:solidFill>
                <a:schemeClr val="bg1"/>
              </a:solidFill>
              <a:effectLst>
                <a:outerShdw blurRad="38100" dist="38100" dir="2700000" algn="tl">
                  <a:srgbClr val="000000">
                    <a:alpha val="43137"/>
                  </a:srgbClr>
                </a:outerShdw>
              </a:effectLst>
              <a:latin typeface="Georgia" panose="02040502050405020303" pitchFamily="18" charset="0"/>
            </a:endParaRPr>
          </a:p>
        </p:txBody>
      </p:sp>
      <p:sp>
        <p:nvSpPr>
          <p:cNvPr id="5" name="Rectangle 4"/>
          <p:cNvSpPr/>
          <p:nvPr/>
        </p:nvSpPr>
        <p:spPr>
          <a:xfrm>
            <a:off x="190500" y="1288609"/>
            <a:ext cx="8648700" cy="1077218"/>
          </a:xfrm>
          <a:prstGeom prst="rect">
            <a:avLst/>
          </a:prstGeom>
        </p:spPr>
        <p:txBody>
          <a:bodyPr wrap="square">
            <a:spAutoFit/>
          </a:bodyPr>
          <a:lstStyle/>
          <a:p>
            <a:pPr marL="111125" indent="-111125">
              <a:spcBef>
                <a:spcPts val="600"/>
              </a:spcBef>
              <a:spcAft>
                <a:spcPts val="600"/>
              </a:spcAft>
              <a:buFont typeface="Arial" panose="020B0604020202020204" pitchFamily="34" charset="0"/>
              <a:buChar char="•"/>
            </a:pPr>
            <a:r>
              <a:rPr lang="en-US" b="1" dirty="0">
                <a:solidFill>
                  <a:srgbClr val="C00000"/>
                </a:solidFill>
                <a:latin typeface="Georgia" panose="02040502050405020303" pitchFamily="18" charset="0"/>
                <a:cs typeface="Arial" panose="020B0604020202020204" pitchFamily="34" charset="0"/>
              </a:rPr>
              <a:t>Higher satisfaction </a:t>
            </a:r>
            <a:r>
              <a:rPr lang="en-US" b="1" dirty="0">
                <a:latin typeface="Georgia" panose="02040502050405020303" pitchFamily="18" charset="0"/>
                <a:cs typeface="Arial" panose="020B0604020202020204" pitchFamily="34" charset="0"/>
              </a:rPr>
              <a:t>ratings from Veterans for VA care than from patients of private hospitals.</a:t>
            </a:r>
          </a:p>
          <a:p>
            <a:pPr marL="111125" indent="-111125">
              <a:spcBef>
                <a:spcPts val="600"/>
              </a:spcBef>
              <a:spcAft>
                <a:spcPts val="600"/>
              </a:spcAft>
              <a:buFont typeface="Arial" panose="020B0604020202020204" pitchFamily="34" charset="0"/>
              <a:buChar char="•"/>
            </a:pPr>
            <a:r>
              <a:rPr lang="en-US" b="1" dirty="0" smtClean="0">
                <a:latin typeface="Georgia" panose="02040502050405020303" pitchFamily="18" charset="0"/>
                <a:cs typeface="Arial" panose="020B0604020202020204" pitchFamily="34" charset="0"/>
              </a:rPr>
              <a:t>Largest </a:t>
            </a:r>
            <a:r>
              <a:rPr lang="en-US" b="1" dirty="0">
                <a:latin typeface="Georgia" panose="02040502050405020303" pitchFamily="18" charset="0"/>
                <a:cs typeface="Arial" panose="020B0604020202020204" pitchFamily="34" charset="0"/>
              </a:rPr>
              <a:t>employer of nurses in the </a:t>
            </a:r>
            <a:r>
              <a:rPr lang="en-US" b="1" dirty="0" smtClean="0">
                <a:latin typeface="Georgia" panose="02040502050405020303" pitchFamily="18" charset="0"/>
                <a:cs typeface="Arial" panose="020B0604020202020204" pitchFamily="34" charset="0"/>
              </a:rPr>
              <a:t>Nation:</a:t>
            </a:r>
            <a:endParaRPr lang="en-US" b="1" dirty="0" smtClean="0">
              <a:solidFill>
                <a:srgbClr val="C00000"/>
              </a:solidFill>
              <a:latin typeface="Georgia" panose="02040502050405020303" pitchFamily="18" charset="0"/>
              <a:cs typeface="Arial" panose="020B0604020202020204" pitchFamily="34" charset="0"/>
            </a:endParaRPr>
          </a:p>
        </p:txBody>
      </p:sp>
      <p:pic>
        <p:nvPicPr>
          <p:cNvPr id="3" name="Picture 2" descr="A VA medical professional consults with a Veteran patient undergoing a medical procedure"/>
          <p:cNvPicPr>
            <a:picLocks noChangeAspect="1"/>
          </p:cNvPicPr>
          <p:nvPr/>
        </p:nvPicPr>
        <p:blipFill rotWithShape="1">
          <a:blip r:embed="rId3">
            <a:extLst>
              <a:ext uri="{28A0092B-C50C-407E-A947-70E740481C1C}">
                <a14:useLocalDpi xmlns:a14="http://schemas.microsoft.com/office/drawing/2010/main" val="0"/>
              </a:ext>
            </a:extLst>
          </a:blip>
          <a:srcRect l="18750"/>
          <a:stretch/>
        </p:blipFill>
        <p:spPr>
          <a:xfrm>
            <a:off x="5290224" y="3352800"/>
            <a:ext cx="3435395" cy="2884170"/>
          </a:xfrm>
          <a:prstGeom prst="rect">
            <a:avLst/>
          </a:prstGeom>
          <a:effectLst>
            <a:softEdge rad="63500"/>
          </a:effectLst>
        </p:spPr>
      </p:pic>
      <p:sp>
        <p:nvSpPr>
          <p:cNvPr id="6" name="Rectangle 5"/>
          <p:cNvSpPr/>
          <p:nvPr/>
        </p:nvSpPr>
        <p:spPr>
          <a:xfrm>
            <a:off x="228600" y="3774757"/>
            <a:ext cx="4953000" cy="2462213"/>
          </a:xfrm>
          <a:prstGeom prst="rect">
            <a:avLst/>
          </a:prstGeom>
        </p:spPr>
        <p:txBody>
          <a:bodyPr wrap="square">
            <a:spAutoFit/>
          </a:bodyPr>
          <a:lstStyle/>
          <a:p>
            <a:pPr marL="111125" indent="-111125">
              <a:spcBef>
                <a:spcPts val="600"/>
              </a:spcBef>
              <a:spcAft>
                <a:spcPts val="600"/>
              </a:spcAft>
              <a:buFont typeface="Arial" panose="020B0604020202020204" pitchFamily="34" charset="0"/>
              <a:buChar char="•"/>
            </a:pPr>
            <a:r>
              <a:rPr lang="en-US" b="1" dirty="0" smtClean="0">
                <a:latin typeface="Georgia" panose="02040502050405020303" pitchFamily="18" charset="0"/>
              </a:rPr>
              <a:t>Nurses </a:t>
            </a:r>
            <a:r>
              <a:rPr lang="en-US" b="1" dirty="0">
                <a:latin typeface="Georgia" panose="02040502050405020303" pitchFamily="18" charset="0"/>
              </a:rPr>
              <a:t>assumed leadership roles in </a:t>
            </a:r>
            <a:r>
              <a:rPr lang="en-US" b="1" dirty="0">
                <a:solidFill>
                  <a:srgbClr val="C00000"/>
                </a:solidFill>
                <a:latin typeface="Georgia" panose="02040502050405020303" pitchFamily="18" charset="0"/>
                <a:cs typeface="Arial" panose="020B0604020202020204" pitchFamily="34" charset="0"/>
              </a:rPr>
              <a:t>120 quality improvement teams </a:t>
            </a:r>
            <a:r>
              <a:rPr lang="en-US" b="1" dirty="0">
                <a:latin typeface="Georgia" panose="02040502050405020303" pitchFamily="18" charset="0"/>
              </a:rPr>
              <a:t>led by the VA National Center for Patient Safety (NCPS</a:t>
            </a:r>
            <a:r>
              <a:rPr lang="en-US" b="1" dirty="0" smtClean="0">
                <a:latin typeface="Georgia" panose="02040502050405020303" pitchFamily="18" charset="0"/>
              </a:rPr>
              <a:t>).</a:t>
            </a:r>
            <a:endParaRPr lang="en-US" b="1" dirty="0">
              <a:latin typeface="Georgia" panose="02040502050405020303" pitchFamily="18" charset="0"/>
            </a:endParaRPr>
          </a:p>
          <a:p>
            <a:pPr marL="111125" indent="-111125">
              <a:spcBef>
                <a:spcPts val="600"/>
              </a:spcBef>
              <a:spcAft>
                <a:spcPts val="600"/>
              </a:spcAft>
              <a:buFont typeface="Arial" panose="020B0604020202020204" pitchFamily="34" charset="0"/>
              <a:buChar char="•"/>
            </a:pPr>
            <a:r>
              <a:rPr lang="en-US" b="1" dirty="0">
                <a:latin typeface="Georgia" panose="02040502050405020303" pitchFamily="18" charset="0"/>
                <a:cs typeface="Arial" panose="020B0604020202020204" pitchFamily="34" charset="0"/>
              </a:rPr>
              <a:t>19 </a:t>
            </a:r>
            <a:r>
              <a:rPr lang="en-US" b="1" dirty="0" err="1" smtClean="0">
                <a:latin typeface="Georgia" panose="02040502050405020303" pitchFamily="18" charset="0"/>
                <a:cs typeface="Arial" panose="020B0604020202020204" pitchFamily="34" charset="0"/>
              </a:rPr>
              <a:t>doctorally</a:t>
            </a:r>
            <a:r>
              <a:rPr lang="en-US" b="1" dirty="0" smtClean="0">
                <a:latin typeface="Georgia" panose="02040502050405020303" pitchFamily="18" charset="0"/>
                <a:cs typeface="Arial" panose="020B0604020202020204" pitchFamily="34" charset="0"/>
              </a:rPr>
              <a:t> </a:t>
            </a:r>
            <a:r>
              <a:rPr lang="en-US" b="1" dirty="0">
                <a:latin typeface="Georgia" panose="02040502050405020303" pitchFamily="18" charset="0"/>
                <a:cs typeface="Arial" panose="020B0604020202020204" pitchFamily="34" charset="0"/>
              </a:rPr>
              <a:t>prepared nurses </a:t>
            </a:r>
            <a:r>
              <a:rPr lang="en-US" b="1" dirty="0">
                <a:solidFill>
                  <a:srgbClr val="C00000"/>
                </a:solidFill>
                <a:latin typeface="Georgia" panose="02040502050405020303" pitchFamily="18" charset="0"/>
                <a:cs typeface="Arial" panose="020B0604020202020204" pitchFamily="34" charset="0"/>
              </a:rPr>
              <a:t>trained as VA Quality Scholars </a:t>
            </a:r>
            <a:r>
              <a:rPr lang="en-US" b="1" dirty="0">
                <a:latin typeface="Georgia" panose="02040502050405020303" pitchFamily="18" charset="0"/>
                <a:cs typeface="Arial" panose="020B0604020202020204" pitchFamily="34" charset="0"/>
              </a:rPr>
              <a:t>to apply quality improvement and patient safety methods to care.  </a:t>
            </a:r>
          </a:p>
        </p:txBody>
      </p:sp>
      <p:sp>
        <p:nvSpPr>
          <p:cNvPr id="7" name="Rectangle 6"/>
          <p:cNvSpPr/>
          <p:nvPr/>
        </p:nvSpPr>
        <p:spPr>
          <a:xfrm>
            <a:off x="762000" y="2490621"/>
            <a:ext cx="4114800" cy="1200329"/>
          </a:xfrm>
          <a:prstGeom prst="rect">
            <a:avLst/>
          </a:prstGeom>
        </p:spPr>
        <p:txBody>
          <a:bodyPr wrap="square">
            <a:spAutoFit/>
          </a:bodyPr>
          <a:lstStyle/>
          <a:p>
            <a:pPr marL="171450" lvl="0" indent="-171450">
              <a:buFont typeface="Arial" panose="020B0604020202020204" pitchFamily="34" charset="0"/>
              <a:buChar char="•"/>
            </a:pPr>
            <a:r>
              <a:rPr lang="en-US" b="1" dirty="0" smtClean="0">
                <a:solidFill>
                  <a:srgbClr val="C00000"/>
                </a:solidFill>
                <a:latin typeface="Georgia" panose="02040502050405020303" pitchFamily="18" charset="0"/>
                <a:ea typeface="Calibri" panose="020F0502020204030204" pitchFamily="34" charset="0"/>
                <a:cs typeface="Arial" panose="020B0604020202020204" pitchFamily="34" charset="0"/>
              </a:rPr>
              <a:t>60,000</a:t>
            </a:r>
            <a:r>
              <a:rPr lang="en-US" b="1" dirty="0" smtClean="0">
                <a:latin typeface="Georgia" panose="02040502050405020303" pitchFamily="18" charset="0"/>
                <a:ea typeface="Calibri" panose="020F0502020204030204" pitchFamily="34" charset="0"/>
                <a:cs typeface="Arial" panose="020B0604020202020204" pitchFamily="34" charset="0"/>
              </a:rPr>
              <a:t> RNs</a:t>
            </a:r>
            <a:endParaRPr lang="en-US" b="1" dirty="0">
              <a:latin typeface="Georgia" panose="02040502050405020303" pitchFamily="18" charset="0"/>
              <a:ea typeface="Calibri" panose="020F0502020204030204" pitchFamily="34" charset="0"/>
              <a:cs typeface="Arial" panose="020B0604020202020204" pitchFamily="34" charset="0"/>
            </a:endParaRPr>
          </a:p>
          <a:p>
            <a:pPr marL="171450" lvl="0" indent="-171450">
              <a:buFont typeface="Arial" panose="020B0604020202020204" pitchFamily="34" charset="0"/>
              <a:buChar char="•"/>
            </a:pPr>
            <a:r>
              <a:rPr lang="en-US" b="1" dirty="0" smtClean="0">
                <a:solidFill>
                  <a:srgbClr val="C00000"/>
                </a:solidFill>
                <a:latin typeface="Georgia" panose="02040502050405020303" pitchFamily="18" charset="0"/>
                <a:ea typeface="Calibri" panose="020F0502020204030204" pitchFamily="34" charset="0"/>
                <a:cs typeface="Arial" panose="020B0604020202020204" pitchFamily="34" charset="0"/>
              </a:rPr>
              <a:t>6,500</a:t>
            </a:r>
            <a:r>
              <a:rPr lang="en-US" b="1" dirty="0" smtClean="0">
                <a:latin typeface="Georgia" panose="02040502050405020303" pitchFamily="18" charset="0"/>
                <a:ea typeface="Calibri" panose="020F0502020204030204" pitchFamily="34" charset="0"/>
                <a:cs typeface="Arial" panose="020B0604020202020204" pitchFamily="34" charset="0"/>
              </a:rPr>
              <a:t> Advance Practice RNs</a:t>
            </a:r>
            <a:endParaRPr lang="en-US" b="1" dirty="0">
              <a:latin typeface="Georgia" panose="02040502050405020303" pitchFamily="18" charset="0"/>
              <a:ea typeface="Calibri" panose="020F0502020204030204" pitchFamily="34" charset="0"/>
              <a:cs typeface="Arial" panose="020B0604020202020204" pitchFamily="34" charset="0"/>
            </a:endParaRPr>
          </a:p>
          <a:p>
            <a:pPr marL="171450" lvl="0" indent="-171450">
              <a:buFont typeface="Arial" panose="020B0604020202020204" pitchFamily="34" charset="0"/>
              <a:buChar char="•"/>
            </a:pPr>
            <a:r>
              <a:rPr lang="en-US" b="1" dirty="0" smtClean="0">
                <a:solidFill>
                  <a:srgbClr val="C00000"/>
                </a:solidFill>
                <a:latin typeface="Georgia" panose="02040502050405020303" pitchFamily="18" charset="0"/>
                <a:ea typeface="Calibri" panose="020F0502020204030204" pitchFamily="34" charset="0"/>
                <a:cs typeface="Arial" panose="020B0604020202020204" pitchFamily="34" charset="0"/>
              </a:rPr>
              <a:t>15,000</a:t>
            </a:r>
            <a:r>
              <a:rPr lang="en-US" b="1" dirty="0" smtClean="0">
                <a:latin typeface="Georgia" panose="02040502050405020303" pitchFamily="18" charset="0"/>
                <a:ea typeface="Calibri" panose="020F0502020204030204" pitchFamily="34" charset="0"/>
                <a:cs typeface="Arial" panose="020B0604020202020204" pitchFamily="34" charset="0"/>
              </a:rPr>
              <a:t> LPNs</a:t>
            </a:r>
            <a:endParaRPr lang="en-US" b="1" dirty="0">
              <a:latin typeface="Georgia" panose="02040502050405020303" pitchFamily="18" charset="0"/>
              <a:ea typeface="Calibri" panose="020F0502020204030204" pitchFamily="34" charset="0"/>
              <a:cs typeface="Arial" panose="020B0604020202020204" pitchFamily="34" charset="0"/>
            </a:endParaRPr>
          </a:p>
          <a:p>
            <a:pPr marL="171450" lvl="0" indent="-171450">
              <a:buFont typeface="Arial" panose="020B0604020202020204" pitchFamily="34" charset="0"/>
              <a:buChar char="•"/>
            </a:pPr>
            <a:r>
              <a:rPr lang="en-US" b="1" dirty="0" smtClean="0">
                <a:solidFill>
                  <a:srgbClr val="C00000"/>
                </a:solidFill>
                <a:latin typeface="Georgia" panose="02040502050405020303" pitchFamily="18" charset="0"/>
                <a:ea typeface="Calibri" panose="020F0502020204030204" pitchFamily="34" charset="0"/>
                <a:cs typeface="Arial" panose="020B0604020202020204" pitchFamily="34" charset="0"/>
              </a:rPr>
              <a:t>12,000</a:t>
            </a:r>
            <a:r>
              <a:rPr lang="en-US" b="1" dirty="0" smtClean="0">
                <a:latin typeface="Georgia" panose="02040502050405020303" pitchFamily="18" charset="0"/>
                <a:ea typeface="Calibri" panose="020F0502020204030204" pitchFamily="34" charset="0"/>
                <a:cs typeface="Arial" panose="020B0604020202020204" pitchFamily="34" charset="0"/>
              </a:rPr>
              <a:t> </a:t>
            </a:r>
            <a:r>
              <a:rPr lang="en-US" b="1" dirty="0">
                <a:latin typeface="Georgia" panose="02040502050405020303" pitchFamily="18" charset="0"/>
                <a:ea typeface="Calibri" panose="020F0502020204030204" pitchFamily="34" charset="0"/>
                <a:cs typeface="Arial" panose="020B0604020202020204" pitchFamily="34" charset="0"/>
              </a:rPr>
              <a:t>Nursing Assistants </a:t>
            </a:r>
          </a:p>
        </p:txBody>
      </p:sp>
    </p:spTree>
    <p:extLst>
      <p:ext uri="{BB962C8B-B14F-4D97-AF65-F5344CB8AC3E}">
        <p14:creationId xmlns:p14="http://schemas.microsoft.com/office/powerpoint/2010/main" val="47040652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38200" y="152400"/>
            <a:ext cx="7315200" cy="584775"/>
          </a:xfrm>
          <a:prstGeom prst="rect">
            <a:avLst/>
          </a:prstGeom>
          <a:noFill/>
        </p:spPr>
        <p:txBody>
          <a:bodyPr wrap="square" rtlCol="0">
            <a:spAutoFit/>
          </a:bodyPr>
          <a:lstStyle/>
          <a:p>
            <a:pPr algn="ctr"/>
            <a:r>
              <a:rPr lang="en-US" sz="3200" b="1" dirty="0" smtClean="0">
                <a:solidFill>
                  <a:schemeClr val="bg1"/>
                </a:solidFill>
                <a:effectLst>
                  <a:outerShdw blurRad="38100" dist="38100" dir="2700000" algn="tl">
                    <a:srgbClr val="000000">
                      <a:alpha val="43137"/>
                    </a:srgbClr>
                  </a:outerShdw>
                </a:effectLst>
                <a:latin typeface="Georgia" panose="02040502050405020303" pitchFamily="18" charset="0"/>
              </a:rPr>
              <a:t>Advances by VA Nurses</a:t>
            </a:r>
            <a:endParaRPr lang="en-US" sz="3200" b="1" dirty="0">
              <a:solidFill>
                <a:schemeClr val="bg1"/>
              </a:solidFill>
              <a:effectLst>
                <a:outerShdw blurRad="38100" dist="38100" dir="2700000" algn="tl">
                  <a:srgbClr val="000000">
                    <a:alpha val="43137"/>
                  </a:srgbClr>
                </a:outerShdw>
              </a:effectLst>
              <a:latin typeface="Georgia" panose="02040502050405020303" pitchFamily="18" charset="0"/>
            </a:endParaRPr>
          </a:p>
        </p:txBody>
      </p:sp>
      <p:sp>
        <p:nvSpPr>
          <p:cNvPr id="3" name="TextBox 2"/>
          <p:cNvSpPr txBox="1"/>
          <p:nvPr/>
        </p:nvSpPr>
        <p:spPr>
          <a:xfrm>
            <a:off x="228600" y="990600"/>
            <a:ext cx="8839200" cy="6093976"/>
          </a:xfrm>
          <a:prstGeom prst="rect">
            <a:avLst/>
          </a:prstGeom>
          <a:noFill/>
        </p:spPr>
        <p:txBody>
          <a:bodyPr wrap="square" rtlCol="0">
            <a:spAutoFit/>
          </a:bodyPr>
          <a:lstStyle/>
          <a:p>
            <a:pPr marL="228600" indent="-228600">
              <a:spcBef>
                <a:spcPts val="600"/>
              </a:spcBef>
              <a:spcAft>
                <a:spcPts val="1200"/>
              </a:spcAft>
              <a:buFont typeface="Arial" panose="020B0604020202020204" pitchFamily="34" charset="0"/>
              <a:buChar char="•"/>
            </a:pPr>
            <a:r>
              <a:rPr lang="en-US" b="1" spc="-20" dirty="0">
                <a:solidFill>
                  <a:srgbClr val="C00000"/>
                </a:solidFill>
                <a:latin typeface="Georgia" panose="02040502050405020303" pitchFamily="18" charset="0"/>
                <a:cs typeface="Arial" panose="020B0604020202020204" pitchFamily="34" charset="0"/>
              </a:rPr>
              <a:t>Dr. Jill </a:t>
            </a:r>
            <a:r>
              <a:rPr lang="en-US" b="1" spc="-20" dirty="0" err="1" smtClean="0">
                <a:solidFill>
                  <a:srgbClr val="C00000"/>
                </a:solidFill>
                <a:latin typeface="Georgia" panose="02040502050405020303" pitchFamily="18" charset="0"/>
                <a:cs typeface="Arial" panose="020B0604020202020204" pitchFamily="34" charset="0"/>
              </a:rPr>
              <a:t>Bormanns</a:t>
            </a:r>
            <a:r>
              <a:rPr lang="en-US" b="1" spc="-20" dirty="0" smtClean="0">
                <a:latin typeface="Georgia" panose="02040502050405020303" pitchFamily="18" charset="0"/>
                <a:cs typeface="Arial" panose="020B0604020202020204" pitchFamily="34" charset="0"/>
              </a:rPr>
              <a:t>’ </a:t>
            </a:r>
            <a:r>
              <a:rPr lang="en-US" b="1" spc="-20" dirty="0" err="1">
                <a:latin typeface="Georgia" panose="02040502050405020303" pitchFamily="18" charset="0"/>
                <a:cs typeface="Arial" panose="020B0604020202020204" pitchFamily="34" charset="0"/>
              </a:rPr>
              <a:t>Mantram</a:t>
            </a:r>
            <a:r>
              <a:rPr lang="en-US" b="1" spc="-20" dirty="0">
                <a:latin typeface="Georgia" panose="02040502050405020303" pitchFamily="18" charset="0"/>
                <a:cs typeface="Arial" panose="020B0604020202020204" pitchFamily="34" charset="0"/>
              </a:rPr>
              <a:t> Repetition Program for psychological </a:t>
            </a:r>
            <a:r>
              <a:rPr lang="en-US" b="1" spc="-20" dirty="0" smtClean="0">
                <a:latin typeface="Georgia" panose="02040502050405020303" pitchFamily="18" charset="0"/>
                <a:cs typeface="Arial" panose="020B0604020202020204" pitchFamily="34" charset="0"/>
              </a:rPr>
              <a:t>conditions related to PTSD and TBI.</a:t>
            </a:r>
            <a:endParaRPr lang="en-US" b="1" spc="-20" dirty="0">
              <a:latin typeface="Georgia" panose="02040502050405020303" pitchFamily="18" charset="0"/>
              <a:cs typeface="Arial" panose="020B0604020202020204" pitchFamily="34" charset="0"/>
            </a:endParaRPr>
          </a:p>
          <a:p>
            <a:pPr marL="228600" indent="-228600">
              <a:spcBef>
                <a:spcPts val="600"/>
              </a:spcBef>
              <a:spcAft>
                <a:spcPts val="1200"/>
              </a:spcAft>
              <a:buFont typeface="Arial" panose="020B0604020202020204" pitchFamily="34" charset="0"/>
              <a:buChar char="•"/>
            </a:pPr>
            <a:r>
              <a:rPr lang="en-US" b="1" spc="-20" dirty="0" smtClean="0">
                <a:solidFill>
                  <a:srgbClr val="C00000"/>
                </a:solidFill>
                <a:latin typeface="Georgia" panose="02040502050405020303" pitchFamily="18" charset="0"/>
              </a:rPr>
              <a:t>Dr</a:t>
            </a:r>
            <a:r>
              <a:rPr lang="en-US" b="1" spc="-20" dirty="0">
                <a:solidFill>
                  <a:srgbClr val="C00000"/>
                </a:solidFill>
                <a:latin typeface="Georgia" panose="02040502050405020303" pitchFamily="18" charset="0"/>
              </a:rPr>
              <a:t>. Jane Anderson</a:t>
            </a:r>
            <a:r>
              <a:rPr lang="en-US" b="1" spc="-20" dirty="0">
                <a:latin typeface="Georgia" panose="02040502050405020303" pitchFamily="18" charset="0"/>
              </a:rPr>
              <a:t>’s and </a:t>
            </a:r>
            <a:r>
              <a:rPr lang="en-US" b="1" spc="-20" dirty="0">
                <a:solidFill>
                  <a:srgbClr val="C00000"/>
                </a:solidFill>
                <a:latin typeface="Georgia" panose="02040502050405020303" pitchFamily="18" charset="0"/>
              </a:rPr>
              <a:t>Dr. Stephanie </a:t>
            </a:r>
            <a:r>
              <a:rPr lang="en-US" b="1" spc="-20" dirty="0" smtClean="0">
                <a:solidFill>
                  <a:srgbClr val="C00000"/>
                </a:solidFill>
                <a:latin typeface="Georgia" panose="02040502050405020303" pitchFamily="18" charset="0"/>
              </a:rPr>
              <a:t>Daniels</a:t>
            </a:r>
            <a:r>
              <a:rPr lang="en-US" b="1" spc="-20" dirty="0" smtClean="0">
                <a:latin typeface="Georgia" panose="02040502050405020303" pitchFamily="18" charset="0"/>
              </a:rPr>
              <a:t>’s </a:t>
            </a:r>
            <a:r>
              <a:rPr lang="en-US" b="1" spc="-20" dirty="0">
                <a:latin typeface="Georgia" panose="02040502050405020303" pitchFamily="18" charset="0"/>
                <a:cs typeface="Arial" panose="020B0604020202020204" pitchFamily="34" charset="0"/>
              </a:rPr>
              <a:t>nurse-administered swallow screening </a:t>
            </a:r>
            <a:r>
              <a:rPr lang="en-US" b="1" spc="-20" dirty="0">
                <a:latin typeface="Georgia" panose="02040502050405020303" pitchFamily="18" charset="0"/>
              </a:rPr>
              <a:t>for stroke patients.</a:t>
            </a:r>
            <a:endParaRPr lang="en-US" b="1" spc="-20" dirty="0">
              <a:latin typeface="Georgia" panose="02040502050405020303" pitchFamily="18" charset="0"/>
              <a:cs typeface="Arial" panose="020B0604020202020204" pitchFamily="34" charset="0"/>
            </a:endParaRPr>
          </a:p>
          <a:p>
            <a:pPr marL="228600" indent="-228600">
              <a:spcBef>
                <a:spcPts val="600"/>
              </a:spcBef>
              <a:spcAft>
                <a:spcPts val="1200"/>
              </a:spcAft>
              <a:buFont typeface="Arial" panose="020B0604020202020204" pitchFamily="34" charset="0"/>
              <a:buChar char="•"/>
            </a:pPr>
            <a:r>
              <a:rPr lang="en-US" b="1" spc="-20" dirty="0" smtClean="0">
                <a:solidFill>
                  <a:srgbClr val="C00000"/>
                </a:solidFill>
                <a:latin typeface="Georgia" panose="02040502050405020303" pitchFamily="18" charset="0"/>
              </a:rPr>
              <a:t>Dr</a:t>
            </a:r>
            <a:r>
              <a:rPr lang="en-US" b="1" spc="-20" dirty="0">
                <a:solidFill>
                  <a:srgbClr val="C00000"/>
                </a:solidFill>
                <a:latin typeface="Georgia" panose="02040502050405020303" pitchFamily="18" charset="0"/>
              </a:rPr>
              <a:t>. Lauren Broyles</a:t>
            </a:r>
            <a:r>
              <a:rPr lang="en-US" b="1" spc="-20" dirty="0">
                <a:latin typeface="Georgia" panose="02040502050405020303" pitchFamily="18" charset="0"/>
              </a:rPr>
              <a:t>’ </a:t>
            </a:r>
            <a:r>
              <a:rPr lang="en-US" b="1" spc="-20" dirty="0">
                <a:latin typeface="Georgia" panose="02040502050405020303" pitchFamily="18" charset="0"/>
                <a:cs typeface="Arial" panose="020B0604020202020204" pitchFamily="34" charset="0"/>
              </a:rPr>
              <a:t>Interdisciplinary Alcohol Screening, Brief Intervention, and Referral to Treatment</a:t>
            </a:r>
            <a:r>
              <a:rPr lang="en-US" b="1" spc="-20" dirty="0">
                <a:latin typeface="Georgia" panose="02040502050405020303" pitchFamily="18" charset="0"/>
              </a:rPr>
              <a:t> (SBIRT</a:t>
            </a:r>
            <a:r>
              <a:rPr lang="en-US" b="1" spc="-20" dirty="0" smtClean="0">
                <a:latin typeface="Georgia" panose="02040502050405020303" pitchFamily="18" charset="0"/>
              </a:rPr>
              <a:t>).</a:t>
            </a:r>
            <a:endParaRPr lang="en-US" b="1" spc="-20" dirty="0">
              <a:latin typeface="Georgia" panose="02040502050405020303" pitchFamily="18" charset="0"/>
            </a:endParaRPr>
          </a:p>
          <a:p>
            <a:pPr marL="228600" indent="-228600">
              <a:spcBef>
                <a:spcPts val="600"/>
              </a:spcBef>
              <a:spcAft>
                <a:spcPts val="1200"/>
              </a:spcAft>
              <a:buFont typeface="Arial" panose="020B0604020202020204" pitchFamily="34" charset="0"/>
              <a:buChar char="•"/>
            </a:pPr>
            <a:r>
              <a:rPr lang="en-US" b="1" spc="-20" dirty="0" smtClean="0">
                <a:solidFill>
                  <a:srgbClr val="C00000"/>
                </a:solidFill>
                <a:latin typeface="Georgia" panose="02040502050405020303" pitchFamily="18" charset="0"/>
                <a:cs typeface="Arial" panose="020B0604020202020204" pitchFamily="34" charset="0"/>
              </a:rPr>
              <a:t>D</a:t>
            </a:r>
            <a:r>
              <a:rPr lang="en-US" b="1" spc="-20" dirty="0" smtClean="0">
                <a:solidFill>
                  <a:srgbClr val="C00000"/>
                </a:solidFill>
                <a:latin typeface="Georgia" panose="02040502050405020303" pitchFamily="18" charset="0"/>
              </a:rPr>
              <a:t>r</a:t>
            </a:r>
            <a:r>
              <a:rPr lang="en-US" b="1" spc="-20" dirty="0">
                <a:solidFill>
                  <a:srgbClr val="C00000"/>
                </a:solidFill>
                <a:latin typeface="Georgia" panose="02040502050405020303" pitchFamily="18" charset="0"/>
              </a:rPr>
              <a:t>. Bonnie Wakefield</a:t>
            </a:r>
            <a:r>
              <a:rPr lang="en-US" b="1" spc="-20" dirty="0">
                <a:latin typeface="Georgia" panose="02040502050405020303" pitchFamily="18" charset="0"/>
              </a:rPr>
              <a:t>’s </a:t>
            </a:r>
            <a:r>
              <a:rPr lang="en-US" b="1" spc="-20" dirty="0" smtClean="0">
                <a:latin typeface="Georgia" panose="02040502050405020303" pitchFamily="18" charset="0"/>
              </a:rPr>
              <a:t>e-health technologies </a:t>
            </a:r>
            <a:r>
              <a:rPr lang="en-US" b="1" spc="-20" dirty="0" smtClean="0">
                <a:latin typeface="Georgia" panose="02040502050405020303" pitchFamily="18" charset="0"/>
                <a:cs typeface="Arial" panose="020B0604020202020204" pitchFamily="34" charset="0"/>
              </a:rPr>
              <a:t>for chronically ill patients</a:t>
            </a:r>
            <a:r>
              <a:rPr lang="en-US" b="1" spc="-20" dirty="0" smtClean="0">
                <a:latin typeface="Georgia" panose="02040502050405020303" pitchFamily="18" charset="0"/>
              </a:rPr>
              <a:t>.  </a:t>
            </a:r>
          </a:p>
          <a:p>
            <a:pPr marL="228600" indent="-228600">
              <a:spcBef>
                <a:spcPts val="600"/>
              </a:spcBef>
              <a:spcAft>
                <a:spcPts val="1200"/>
              </a:spcAft>
              <a:buFont typeface="Arial" panose="020B0604020202020204" pitchFamily="34" charset="0"/>
              <a:buChar char="•"/>
            </a:pPr>
            <a:r>
              <a:rPr lang="en-US" b="1" spc="-20" dirty="0" smtClean="0">
                <a:solidFill>
                  <a:srgbClr val="C00000"/>
                </a:solidFill>
                <a:latin typeface="Georgia" panose="02040502050405020303" pitchFamily="18" charset="0"/>
                <a:cs typeface="Arial" panose="020B0604020202020204" pitchFamily="34" charset="0"/>
              </a:rPr>
              <a:t>Drs</a:t>
            </a:r>
            <a:r>
              <a:rPr lang="en-US" b="1" spc="-20" dirty="0">
                <a:solidFill>
                  <a:srgbClr val="C00000"/>
                </a:solidFill>
                <a:latin typeface="Georgia" panose="02040502050405020303" pitchFamily="18" charset="0"/>
                <a:cs typeface="Arial" panose="020B0604020202020204" pitchFamily="34" charset="0"/>
              </a:rPr>
              <a:t>. Susan Thomason </a:t>
            </a:r>
            <a:r>
              <a:rPr lang="en-US" b="1" spc="-20" dirty="0">
                <a:latin typeface="Georgia" panose="02040502050405020303" pitchFamily="18" charset="0"/>
                <a:cs typeface="Arial" panose="020B0604020202020204" pitchFamily="34" charset="0"/>
              </a:rPr>
              <a:t>and </a:t>
            </a:r>
            <a:r>
              <a:rPr lang="en-US" b="1" spc="-20" dirty="0">
                <a:solidFill>
                  <a:srgbClr val="C00000"/>
                </a:solidFill>
                <a:latin typeface="Georgia" panose="02040502050405020303" pitchFamily="18" charset="0"/>
                <a:cs typeface="Arial" panose="020B0604020202020204" pitchFamily="34" charset="0"/>
              </a:rPr>
              <a:t>Audrey </a:t>
            </a:r>
            <a:r>
              <a:rPr lang="en-US" b="1" spc="-20" dirty="0" smtClean="0">
                <a:solidFill>
                  <a:srgbClr val="C00000"/>
                </a:solidFill>
                <a:latin typeface="Georgia" panose="02040502050405020303" pitchFamily="18" charset="0"/>
                <a:cs typeface="Arial" panose="020B0604020202020204" pitchFamily="34" charset="0"/>
              </a:rPr>
              <a:t>Nelson</a:t>
            </a:r>
            <a:r>
              <a:rPr lang="en-US" b="1" spc="-20" dirty="0" smtClean="0">
                <a:latin typeface="Georgia" panose="02040502050405020303" pitchFamily="18" charset="0"/>
                <a:cs typeface="Arial" panose="020B0604020202020204" pitchFamily="34" charset="0"/>
              </a:rPr>
              <a:t>: </a:t>
            </a:r>
            <a:r>
              <a:rPr lang="en-US" b="1" spc="-20" dirty="0">
                <a:latin typeface="Georgia" panose="02040502050405020303" pitchFamily="18" charset="0"/>
                <a:cs typeface="Arial" panose="020B0604020202020204" pitchFamily="34" charset="0"/>
              </a:rPr>
              <a:t>developed </a:t>
            </a:r>
            <a:r>
              <a:rPr lang="en-US" b="1" spc="-20" dirty="0">
                <a:latin typeface="Georgia" panose="02040502050405020303" pitchFamily="18" charset="0"/>
              </a:rPr>
              <a:t>pressure ulcer measure tool </a:t>
            </a:r>
            <a:r>
              <a:rPr lang="en-US" b="1" spc="-20" dirty="0">
                <a:latin typeface="Georgia" panose="02040502050405020303" pitchFamily="18" charset="0"/>
                <a:cs typeface="Arial" panose="020B0604020202020204" pitchFamily="34" charset="0"/>
              </a:rPr>
              <a:t>(</a:t>
            </a:r>
            <a:r>
              <a:rPr lang="en-US" b="1" spc="-20" dirty="0">
                <a:latin typeface="Georgia" panose="02040502050405020303" pitchFamily="18" charset="0"/>
              </a:rPr>
              <a:t>PUMT</a:t>
            </a:r>
            <a:r>
              <a:rPr lang="en-US" b="1" spc="-20" dirty="0">
                <a:latin typeface="Georgia" panose="02040502050405020303" pitchFamily="18" charset="0"/>
                <a:cs typeface="Arial" panose="020B0604020202020204" pitchFamily="34" charset="0"/>
              </a:rPr>
              <a:t>) to assess wound healing. </a:t>
            </a:r>
            <a:endParaRPr lang="en-US" b="1" spc="-20" dirty="0" smtClean="0">
              <a:latin typeface="Georgia" panose="02040502050405020303" pitchFamily="18" charset="0"/>
              <a:cs typeface="Arial" panose="020B0604020202020204" pitchFamily="34" charset="0"/>
            </a:endParaRPr>
          </a:p>
          <a:p>
            <a:pPr marL="228600" indent="-228600">
              <a:spcBef>
                <a:spcPts val="600"/>
              </a:spcBef>
              <a:spcAft>
                <a:spcPts val="1200"/>
              </a:spcAft>
              <a:buFont typeface="Arial" panose="020B0604020202020204" pitchFamily="34" charset="0"/>
              <a:buChar char="•"/>
            </a:pPr>
            <a:r>
              <a:rPr lang="en-US" b="1" spc="-20" dirty="0" smtClean="0">
                <a:solidFill>
                  <a:srgbClr val="C00000"/>
                </a:solidFill>
                <a:latin typeface="Georgia" panose="02040502050405020303" pitchFamily="18" charset="0"/>
                <a:cs typeface="Arial" panose="020B0604020202020204" pitchFamily="34" charset="0"/>
              </a:rPr>
              <a:t>Dr</a:t>
            </a:r>
            <a:r>
              <a:rPr lang="en-US" b="1" spc="-20" dirty="0">
                <a:solidFill>
                  <a:srgbClr val="C00000"/>
                </a:solidFill>
                <a:latin typeface="Georgia" panose="02040502050405020303" pitchFamily="18" charset="0"/>
                <a:cs typeface="Arial" panose="020B0604020202020204" pitchFamily="34" charset="0"/>
              </a:rPr>
              <a:t>. Gail Powell-Cope </a:t>
            </a:r>
            <a:r>
              <a:rPr lang="en-US" b="1" spc="-20" dirty="0">
                <a:latin typeface="Georgia" panose="02040502050405020303" pitchFamily="18" charset="0"/>
                <a:cs typeface="Arial" panose="020B0604020202020204" pitchFamily="34" charset="0"/>
              </a:rPr>
              <a:t>studying PUMT implementation to monitor wound healing in patients with spinal cord injuries/disorders. </a:t>
            </a:r>
            <a:endParaRPr lang="en-US" b="1" spc="-20" dirty="0" smtClean="0">
              <a:latin typeface="Georgia" panose="02040502050405020303" pitchFamily="18" charset="0"/>
              <a:cs typeface="Arial" panose="020B0604020202020204" pitchFamily="34" charset="0"/>
            </a:endParaRPr>
          </a:p>
          <a:p>
            <a:pPr marL="228600" indent="-228600">
              <a:spcBef>
                <a:spcPts val="600"/>
              </a:spcBef>
              <a:spcAft>
                <a:spcPts val="1200"/>
              </a:spcAft>
              <a:buFont typeface="Arial" panose="020B0604020202020204" pitchFamily="34" charset="0"/>
              <a:buChar char="•"/>
            </a:pPr>
            <a:r>
              <a:rPr lang="en-US" b="1" spc="-20" dirty="0" smtClean="0">
                <a:solidFill>
                  <a:srgbClr val="C00000"/>
                </a:solidFill>
                <a:latin typeface="Georgia" panose="02040502050405020303" pitchFamily="18" charset="0"/>
              </a:rPr>
              <a:t>Dr</a:t>
            </a:r>
            <a:r>
              <a:rPr lang="en-US" b="1" spc="-20" dirty="0">
                <a:solidFill>
                  <a:srgbClr val="C00000"/>
                </a:solidFill>
                <a:latin typeface="Georgia" panose="02040502050405020303" pitchFamily="18" charset="0"/>
              </a:rPr>
              <a:t>. Pat </a:t>
            </a:r>
            <a:r>
              <a:rPr lang="en-US" b="1" spc="-20" dirty="0" smtClean="0">
                <a:solidFill>
                  <a:srgbClr val="C00000"/>
                </a:solidFill>
                <a:latin typeface="Georgia" panose="02040502050405020303" pitchFamily="18" charset="0"/>
              </a:rPr>
              <a:t>Quigley</a:t>
            </a:r>
            <a:r>
              <a:rPr lang="en-US" b="1" spc="-20" dirty="0" smtClean="0">
                <a:latin typeface="Georgia" panose="02040502050405020303" pitchFamily="18" charset="0"/>
              </a:rPr>
              <a:t>’s fall </a:t>
            </a:r>
            <a:r>
              <a:rPr lang="en-US" b="1" spc="-20" dirty="0">
                <a:latin typeface="Georgia" panose="02040502050405020303" pitchFamily="18" charset="0"/>
              </a:rPr>
              <a:t>and fall injury prevention </a:t>
            </a:r>
            <a:r>
              <a:rPr lang="en-US" b="1" spc="-20" dirty="0" smtClean="0">
                <a:latin typeface="Georgia" panose="02040502050405020303" pitchFamily="18" charset="0"/>
              </a:rPr>
              <a:t>projects.</a:t>
            </a:r>
            <a:r>
              <a:rPr lang="en-US" b="1" spc="-20" dirty="0">
                <a:latin typeface="Georgia" panose="02040502050405020303" pitchFamily="18" charset="0"/>
              </a:rPr>
              <a:t>   </a:t>
            </a:r>
            <a:endParaRPr lang="en-US" b="1" spc="-20" dirty="0" smtClean="0">
              <a:latin typeface="Georgia" panose="02040502050405020303" pitchFamily="18" charset="0"/>
            </a:endParaRPr>
          </a:p>
          <a:p>
            <a:pPr marL="228600" indent="-228600">
              <a:spcBef>
                <a:spcPts val="600"/>
              </a:spcBef>
              <a:spcAft>
                <a:spcPts val="1200"/>
              </a:spcAft>
              <a:buFont typeface="Arial" panose="020B0604020202020204" pitchFamily="34" charset="0"/>
              <a:buChar char="•"/>
            </a:pPr>
            <a:r>
              <a:rPr lang="en-US" b="1" spc="-20" dirty="0" smtClean="0">
                <a:solidFill>
                  <a:srgbClr val="C00000"/>
                </a:solidFill>
                <a:latin typeface="Georgia" panose="02040502050405020303" pitchFamily="18" charset="0"/>
                <a:cs typeface="Arial" panose="020B0604020202020204" pitchFamily="34" charset="0"/>
              </a:rPr>
              <a:t>Sue </a:t>
            </a:r>
            <a:r>
              <a:rPr lang="en-US" b="1" spc="-20" dirty="0" err="1">
                <a:solidFill>
                  <a:srgbClr val="C00000"/>
                </a:solidFill>
                <a:latin typeface="Georgia" panose="02040502050405020303" pitchFamily="18" charset="0"/>
                <a:cs typeface="Arial" panose="020B0604020202020204" pitchFamily="34" charset="0"/>
              </a:rPr>
              <a:t>Kinnick</a:t>
            </a:r>
            <a:r>
              <a:rPr lang="en-US" b="1" spc="-20" dirty="0">
                <a:solidFill>
                  <a:srgbClr val="C00000"/>
                </a:solidFill>
                <a:latin typeface="Georgia" panose="02040502050405020303" pitchFamily="18" charset="0"/>
                <a:cs typeface="Arial" panose="020B0604020202020204" pitchFamily="34" charset="0"/>
              </a:rPr>
              <a:t> </a:t>
            </a:r>
            <a:r>
              <a:rPr lang="en-US" b="1" spc="-20" dirty="0">
                <a:latin typeface="Georgia" panose="02040502050405020303" pitchFamily="18" charset="0"/>
                <a:cs typeface="Arial" panose="020B0604020202020204" pitchFamily="34" charset="0"/>
              </a:rPr>
              <a:t>conceived the use of </a:t>
            </a:r>
            <a:r>
              <a:rPr lang="en-US" b="1" spc="-20" dirty="0">
                <a:solidFill>
                  <a:srgbClr val="C00000"/>
                </a:solidFill>
                <a:latin typeface="Georgia" panose="02040502050405020303" pitchFamily="18" charset="0"/>
                <a:cs typeface="Arial" panose="020B0604020202020204" pitchFamily="34" charset="0"/>
              </a:rPr>
              <a:t>bar-code software </a:t>
            </a:r>
            <a:r>
              <a:rPr lang="en-US" b="1" spc="-20" dirty="0">
                <a:latin typeface="Georgia" panose="02040502050405020303" pitchFamily="18" charset="0"/>
                <a:cs typeface="Arial" panose="020B0604020202020204" pitchFamily="34" charset="0"/>
              </a:rPr>
              <a:t>for administering medications. </a:t>
            </a:r>
          </a:p>
          <a:p>
            <a:pPr marL="228600" indent="-228600">
              <a:spcBef>
                <a:spcPts val="600"/>
              </a:spcBef>
              <a:spcAft>
                <a:spcPts val="1200"/>
              </a:spcAft>
              <a:buFont typeface="Arial" panose="020B0604020202020204" pitchFamily="34" charset="0"/>
              <a:buChar char="•"/>
            </a:pPr>
            <a:endParaRPr lang="en-US" b="1" spc="-20" dirty="0">
              <a:latin typeface="Georgia" panose="02040502050405020303" pitchFamily="18" charset="0"/>
            </a:endParaRPr>
          </a:p>
        </p:txBody>
      </p:sp>
    </p:spTree>
    <p:extLst>
      <p:ext uri="{BB962C8B-B14F-4D97-AF65-F5344CB8AC3E}">
        <p14:creationId xmlns:p14="http://schemas.microsoft.com/office/powerpoint/2010/main" val="404124588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990600" y="162666"/>
            <a:ext cx="6934200" cy="584775"/>
          </a:xfrm>
          <a:prstGeom prst="rect">
            <a:avLst/>
          </a:prstGeom>
          <a:noFill/>
        </p:spPr>
        <p:txBody>
          <a:bodyPr wrap="square" rtlCol="0">
            <a:spAutoFit/>
          </a:bodyPr>
          <a:lstStyle/>
          <a:p>
            <a:pPr algn="ctr"/>
            <a:r>
              <a:rPr lang="en-US" sz="3200" b="1" dirty="0" smtClean="0">
                <a:solidFill>
                  <a:schemeClr val="bg1"/>
                </a:solidFill>
                <a:effectLst>
                  <a:outerShdw blurRad="38100" dist="38100" dir="2700000" algn="tl">
                    <a:srgbClr val="000000">
                      <a:alpha val="43137"/>
                    </a:srgbClr>
                  </a:outerShdw>
                </a:effectLst>
                <a:latin typeface="Georgia" panose="02040502050405020303" pitchFamily="18" charset="0"/>
              </a:rPr>
              <a:t>Excellence in Nursing</a:t>
            </a:r>
            <a:endParaRPr lang="en-US" sz="3200" b="1" dirty="0">
              <a:solidFill>
                <a:schemeClr val="bg1"/>
              </a:solidFill>
              <a:effectLst>
                <a:outerShdw blurRad="38100" dist="38100" dir="2700000" algn="tl">
                  <a:srgbClr val="000000">
                    <a:alpha val="43137"/>
                  </a:srgbClr>
                </a:outerShdw>
              </a:effectLst>
              <a:latin typeface="Georgia" panose="02040502050405020303" pitchFamily="18" charset="0"/>
            </a:endParaRPr>
          </a:p>
        </p:txBody>
      </p:sp>
      <p:sp>
        <p:nvSpPr>
          <p:cNvPr id="6" name="TextBox 5"/>
          <p:cNvSpPr txBox="1"/>
          <p:nvPr/>
        </p:nvSpPr>
        <p:spPr>
          <a:xfrm>
            <a:off x="253760" y="1066800"/>
            <a:ext cx="8358996" cy="5221942"/>
          </a:xfrm>
          <a:prstGeom prst="rect">
            <a:avLst/>
          </a:prstGeom>
          <a:noFill/>
        </p:spPr>
        <p:txBody>
          <a:bodyPr wrap="square" rtlCol="0">
            <a:spAutoFit/>
          </a:bodyPr>
          <a:lstStyle/>
          <a:p>
            <a:pPr marL="285750" indent="-285750">
              <a:spcAft>
                <a:spcPts val="2200"/>
              </a:spcAft>
              <a:buFont typeface="Arial" panose="020B0604020202020204" pitchFamily="34" charset="0"/>
              <a:buChar char="•"/>
            </a:pPr>
            <a:r>
              <a:rPr lang="en-US" sz="2000" b="1" spc="-20" dirty="0" smtClean="0">
                <a:solidFill>
                  <a:srgbClr val="C00000"/>
                </a:solidFill>
                <a:latin typeface="Georgia" panose="02040502050405020303" pitchFamily="18" charset="0"/>
              </a:rPr>
              <a:t>Dr</a:t>
            </a:r>
            <a:r>
              <a:rPr lang="en-US" sz="2000" b="1" spc="-20" dirty="0">
                <a:solidFill>
                  <a:srgbClr val="C00000"/>
                </a:solidFill>
                <a:latin typeface="Georgia" panose="02040502050405020303" pitchFamily="18" charset="0"/>
              </a:rPr>
              <a:t>. Beth </a:t>
            </a:r>
            <a:r>
              <a:rPr lang="en-US" sz="2000" b="1" spc="-20" dirty="0" smtClean="0">
                <a:solidFill>
                  <a:srgbClr val="C00000"/>
                </a:solidFill>
                <a:latin typeface="Georgia" panose="02040502050405020303" pitchFamily="18" charset="0"/>
              </a:rPr>
              <a:t>Taylor</a:t>
            </a:r>
            <a:r>
              <a:rPr lang="en-US" sz="2000" b="1" spc="-20" dirty="0" smtClean="0">
                <a:latin typeface="Georgia" panose="02040502050405020303" pitchFamily="18" charset="0"/>
              </a:rPr>
              <a:t> received Paralyzed </a:t>
            </a:r>
            <a:r>
              <a:rPr lang="en-US" sz="2000" b="1" spc="-20" dirty="0">
                <a:latin typeface="Georgia" panose="02040502050405020303" pitchFamily="18" charset="0"/>
              </a:rPr>
              <a:t>Veterans of </a:t>
            </a:r>
            <a:r>
              <a:rPr lang="en-US" sz="2000" b="1" spc="-20" dirty="0" smtClean="0">
                <a:latin typeface="Georgia" panose="02040502050405020303" pitchFamily="18" charset="0"/>
              </a:rPr>
              <a:t>America’s </a:t>
            </a:r>
            <a:r>
              <a:rPr lang="en-US" sz="2000" b="1" spc="-20" dirty="0">
                <a:latin typeface="Georgia" panose="02040502050405020303" pitchFamily="18" charset="0"/>
              </a:rPr>
              <a:t>Clinical Advocacy Award </a:t>
            </a:r>
            <a:r>
              <a:rPr lang="en-US" sz="2000" b="1" spc="-20" dirty="0" smtClean="0">
                <a:latin typeface="Georgia" panose="02040502050405020303" pitchFamily="18" charset="0"/>
              </a:rPr>
              <a:t>for </a:t>
            </a:r>
            <a:r>
              <a:rPr lang="en-US" sz="2000" b="1" spc="-20" dirty="0">
                <a:latin typeface="Georgia" panose="02040502050405020303" pitchFamily="18" charset="0"/>
              </a:rPr>
              <a:t>leadership in Spinal Cord Injury Patient Unit staffing models. </a:t>
            </a:r>
          </a:p>
          <a:p>
            <a:pPr marL="285750" indent="-285750">
              <a:spcAft>
                <a:spcPts val="2200"/>
              </a:spcAft>
              <a:buFont typeface="Arial" panose="020B0604020202020204" pitchFamily="34" charset="0"/>
              <a:buChar char="•"/>
            </a:pPr>
            <a:r>
              <a:rPr lang="en-US" sz="2000" b="1" spc="-20" dirty="0" smtClean="0">
                <a:solidFill>
                  <a:srgbClr val="C00000"/>
                </a:solidFill>
                <a:latin typeface="Georgia" panose="02040502050405020303" pitchFamily="18" charset="0"/>
              </a:rPr>
              <a:t>Dr</a:t>
            </a:r>
            <a:r>
              <a:rPr lang="en-US" sz="2000" b="1" spc="-20" dirty="0">
                <a:solidFill>
                  <a:srgbClr val="C00000"/>
                </a:solidFill>
                <a:latin typeface="Georgia" panose="02040502050405020303" pitchFamily="18" charset="0"/>
              </a:rPr>
              <a:t>. Eileen </a:t>
            </a:r>
            <a:r>
              <a:rPr lang="en-US" sz="2000" b="1" spc="-20" dirty="0" smtClean="0">
                <a:solidFill>
                  <a:srgbClr val="C00000"/>
                </a:solidFill>
                <a:latin typeface="Georgia" panose="02040502050405020303" pitchFamily="18" charset="0"/>
              </a:rPr>
              <a:t>Collins </a:t>
            </a:r>
            <a:r>
              <a:rPr lang="en-US" sz="2000" b="1" spc="-20" dirty="0" smtClean="0">
                <a:latin typeface="Georgia" panose="02040502050405020303" pitchFamily="18" charset="0"/>
              </a:rPr>
              <a:t>received the Distinguished </a:t>
            </a:r>
            <a:r>
              <a:rPr lang="en-US" sz="2000" b="1" spc="-20" dirty="0">
                <a:latin typeface="Georgia" panose="02040502050405020303" pitchFamily="18" charset="0"/>
              </a:rPr>
              <a:t>Pulmonary Scholar Award for significant advances in the field of pulmonary </a:t>
            </a:r>
            <a:r>
              <a:rPr lang="en-US" sz="2000" b="1" spc="-20" dirty="0" smtClean="0">
                <a:latin typeface="Georgia" panose="02040502050405020303" pitchFamily="18" charset="0"/>
              </a:rPr>
              <a:t>rehabilitation.</a:t>
            </a:r>
          </a:p>
          <a:p>
            <a:pPr marL="285750" indent="-285750">
              <a:spcAft>
                <a:spcPts val="2200"/>
              </a:spcAft>
              <a:buFont typeface="Arial" panose="020B0604020202020204" pitchFamily="34" charset="0"/>
              <a:buChar char="•"/>
            </a:pPr>
            <a:r>
              <a:rPr lang="en-US" sz="2000" b="1" dirty="0" smtClean="0">
                <a:solidFill>
                  <a:srgbClr val="C00000"/>
                </a:solidFill>
                <a:latin typeface="Georgia" panose="02040502050405020303" pitchFamily="18" charset="0"/>
                <a:cs typeface="Arial" panose="020B0604020202020204" pitchFamily="34" charset="0"/>
              </a:rPr>
              <a:t>Dr</a:t>
            </a:r>
            <a:r>
              <a:rPr lang="en-US" sz="2000" b="1" dirty="0">
                <a:solidFill>
                  <a:srgbClr val="C00000"/>
                </a:solidFill>
                <a:latin typeface="Georgia" panose="02040502050405020303" pitchFamily="18" charset="0"/>
                <a:cs typeface="Arial" panose="020B0604020202020204" pitchFamily="34" charset="0"/>
              </a:rPr>
              <a:t>. Penny K. Jensen </a:t>
            </a:r>
            <a:r>
              <a:rPr lang="en-US" sz="2000" b="1" dirty="0">
                <a:latin typeface="Georgia" panose="02040502050405020303" pitchFamily="18" charset="0"/>
                <a:cs typeface="Arial" panose="020B0604020202020204" pitchFamily="34" charset="0"/>
              </a:rPr>
              <a:t>was </a:t>
            </a:r>
            <a:r>
              <a:rPr lang="en-US" sz="2000" b="1" dirty="0" smtClean="0">
                <a:latin typeface="Georgia" panose="02040502050405020303" pitchFamily="18" charset="0"/>
                <a:cs typeface="Arial" panose="020B0604020202020204" pitchFamily="34" charset="0"/>
              </a:rPr>
              <a:t>named </a:t>
            </a:r>
            <a:r>
              <a:rPr lang="en-US" sz="2000" b="1" dirty="0">
                <a:latin typeface="Georgia" panose="02040502050405020303" pitchFamily="18" charset="0"/>
                <a:cs typeface="Arial" panose="020B0604020202020204" pitchFamily="34" charset="0"/>
              </a:rPr>
              <a:t>a Hartford Scholar by the </a:t>
            </a:r>
            <a:r>
              <a:rPr lang="en-US" sz="2000" b="1" dirty="0" err="1">
                <a:latin typeface="Georgia" panose="02040502050405020303" pitchFamily="18" charset="0"/>
                <a:cs typeface="Arial" panose="020B0604020202020204" pitchFamily="34" charset="0"/>
              </a:rPr>
              <a:t>Gerontological</a:t>
            </a:r>
            <a:r>
              <a:rPr lang="en-US" sz="2000" b="1" dirty="0">
                <a:latin typeface="Georgia" panose="02040502050405020303" pitchFamily="18" charset="0"/>
                <a:cs typeface="Arial" panose="020B0604020202020204" pitchFamily="34" charset="0"/>
              </a:rPr>
              <a:t> Society of </a:t>
            </a:r>
            <a:r>
              <a:rPr lang="en-US" sz="2000" b="1" dirty="0" smtClean="0">
                <a:latin typeface="Georgia" panose="02040502050405020303" pitchFamily="18" charset="0"/>
                <a:cs typeface="Arial" panose="020B0604020202020204" pitchFamily="34" charset="0"/>
              </a:rPr>
              <a:t>America. </a:t>
            </a:r>
          </a:p>
          <a:p>
            <a:pPr marL="285750" indent="-285750">
              <a:spcAft>
                <a:spcPts val="2200"/>
              </a:spcAft>
              <a:buFont typeface="Arial" panose="020B0604020202020204" pitchFamily="34" charset="0"/>
              <a:buChar char="•"/>
            </a:pPr>
            <a:r>
              <a:rPr lang="en-US" sz="2000" b="1" dirty="0" smtClean="0">
                <a:solidFill>
                  <a:srgbClr val="C00000"/>
                </a:solidFill>
                <a:latin typeface="Georgia" panose="02040502050405020303" pitchFamily="18" charset="0"/>
                <a:cs typeface="Arial" panose="020B0604020202020204" pitchFamily="34" charset="0"/>
              </a:rPr>
              <a:t>Lori </a:t>
            </a:r>
            <a:r>
              <a:rPr lang="en-US" sz="2000" b="1" dirty="0">
                <a:solidFill>
                  <a:srgbClr val="C00000"/>
                </a:solidFill>
                <a:latin typeface="Georgia" panose="02040502050405020303" pitchFamily="18" charset="0"/>
                <a:cs typeface="Arial" panose="020B0604020202020204" pitchFamily="34" charset="0"/>
              </a:rPr>
              <a:t>Hoffman </a:t>
            </a:r>
            <a:r>
              <a:rPr lang="en-US" sz="2000" b="1" dirty="0" smtClean="0">
                <a:solidFill>
                  <a:srgbClr val="C00000"/>
                </a:solidFill>
                <a:latin typeface="Georgia" panose="02040502050405020303" pitchFamily="18" charset="0"/>
                <a:cs typeface="Arial" panose="020B0604020202020204" pitchFamily="34" charset="0"/>
              </a:rPr>
              <a:t>Hogg</a:t>
            </a:r>
            <a:r>
              <a:rPr lang="en-US" sz="2000" b="1" dirty="0" smtClean="0">
                <a:latin typeface="Georgia" panose="02040502050405020303" pitchFamily="18" charset="0"/>
                <a:cs typeface="Arial" panose="020B0604020202020204" pitchFamily="34" charset="0"/>
              </a:rPr>
              <a:t> </a:t>
            </a:r>
            <a:r>
              <a:rPr lang="en-US" sz="2000" b="1" dirty="0">
                <a:latin typeface="Georgia" panose="02040502050405020303" pitchFamily="18" charset="0"/>
                <a:cs typeface="Arial" panose="020B0604020202020204" pitchFamily="34" charset="0"/>
              </a:rPr>
              <a:t>was appointed to the </a:t>
            </a:r>
            <a:r>
              <a:rPr lang="en-US" sz="2000" b="1" dirty="0" smtClean="0">
                <a:latin typeface="Georgia" panose="02040502050405020303" pitchFamily="18" charset="0"/>
                <a:cs typeface="Arial" panose="020B0604020202020204" pitchFamily="34" charset="0"/>
              </a:rPr>
              <a:t>Institute </a:t>
            </a:r>
            <a:r>
              <a:rPr lang="en-US" sz="2000" b="1" dirty="0">
                <a:latin typeface="Georgia" panose="02040502050405020303" pitchFamily="18" charset="0"/>
                <a:cs typeface="Arial" panose="020B0604020202020204" pitchFamily="34" charset="0"/>
              </a:rPr>
              <a:t>of Medicine’s </a:t>
            </a:r>
            <a:r>
              <a:rPr lang="en-US" sz="2000" b="1" dirty="0" smtClean="0">
                <a:latin typeface="Georgia" panose="02040502050405020303" pitchFamily="18" charset="0"/>
                <a:cs typeface="Arial" panose="020B0604020202020204" pitchFamily="34" charset="0"/>
              </a:rPr>
              <a:t>National </a:t>
            </a:r>
            <a:r>
              <a:rPr lang="en-US" sz="2000" b="1" dirty="0">
                <a:latin typeface="Georgia" panose="02040502050405020303" pitchFamily="18" charset="0"/>
                <a:cs typeface="Arial" panose="020B0604020202020204" pitchFamily="34" charset="0"/>
              </a:rPr>
              <a:t>Cancer Policy Forum. </a:t>
            </a:r>
            <a:endParaRPr lang="en-US" sz="2000" b="1" dirty="0" smtClean="0">
              <a:latin typeface="Georgia" panose="02040502050405020303" pitchFamily="18" charset="0"/>
              <a:cs typeface="Arial" panose="020B0604020202020204" pitchFamily="34" charset="0"/>
            </a:endParaRPr>
          </a:p>
          <a:p>
            <a:pPr marL="285750" lvl="0" indent="-285750">
              <a:spcAft>
                <a:spcPts val="2200"/>
              </a:spcAft>
              <a:buFont typeface="Arial" panose="020B0604020202020204" pitchFamily="34" charset="0"/>
              <a:buChar char="•"/>
            </a:pPr>
            <a:r>
              <a:rPr lang="en-US" sz="2000" b="1" dirty="0">
                <a:solidFill>
                  <a:srgbClr val="C00000"/>
                </a:solidFill>
                <a:latin typeface="Georgia" panose="02040502050405020303" pitchFamily="18" charset="0"/>
              </a:rPr>
              <a:t>Dr. Christine Kasper </a:t>
            </a:r>
            <a:r>
              <a:rPr lang="en-US" sz="2000" b="1" dirty="0" smtClean="0">
                <a:latin typeface="Georgia" panose="02040502050405020303" pitchFamily="18" charset="0"/>
              </a:rPr>
              <a:t>will be </a:t>
            </a:r>
            <a:r>
              <a:rPr lang="en-US" sz="2000" b="1" dirty="0">
                <a:latin typeface="Georgia" panose="02040502050405020303" pitchFamily="18" charset="0"/>
              </a:rPr>
              <a:t>inducted into the Nursing Hall of Fame </a:t>
            </a:r>
            <a:r>
              <a:rPr lang="en-US" sz="2000" b="1" dirty="0" smtClean="0">
                <a:latin typeface="Georgia" panose="02040502050405020303" pitchFamily="18" charset="0"/>
              </a:rPr>
              <a:t>for </a:t>
            </a:r>
            <a:r>
              <a:rPr lang="en-US" sz="2000" b="1" dirty="0">
                <a:latin typeface="Georgia" panose="02040502050405020303" pitchFamily="18" charset="0"/>
              </a:rPr>
              <a:t>her research in blast-induced TBI caused by explosive devices.   </a:t>
            </a:r>
          </a:p>
        </p:txBody>
      </p:sp>
    </p:spTree>
    <p:extLst>
      <p:ext uri="{BB962C8B-B14F-4D97-AF65-F5344CB8AC3E}">
        <p14:creationId xmlns:p14="http://schemas.microsoft.com/office/powerpoint/2010/main" val="220861670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06083" y="170288"/>
            <a:ext cx="8077200" cy="584775"/>
          </a:xfrm>
          <a:prstGeom prst="rect">
            <a:avLst/>
          </a:prstGeom>
          <a:noFill/>
        </p:spPr>
        <p:txBody>
          <a:bodyPr wrap="square" rtlCol="0">
            <a:spAutoFit/>
          </a:bodyPr>
          <a:lstStyle>
            <a:defPPr>
              <a:defRPr lang="en-US"/>
            </a:defPPr>
            <a:lvl1pPr algn="ctr">
              <a:defRPr sz="3200" b="1">
                <a:solidFill>
                  <a:schemeClr val="bg1"/>
                </a:solidFill>
                <a:effectLst>
                  <a:outerShdw blurRad="38100" dist="38100" dir="2700000" algn="tl">
                    <a:srgbClr val="000000">
                      <a:alpha val="43137"/>
                    </a:srgbClr>
                  </a:outerShdw>
                </a:effectLst>
                <a:latin typeface="Georgia" panose="02040502050405020303" pitchFamily="18" charset="0"/>
              </a:defRPr>
            </a:lvl1pPr>
          </a:lstStyle>
          <a:p>
            <a:r>
              <a:rPr lang="en-US" dirty="0"/>
              <a:t>An Aging Veteran Population</a:t>
            </a:r>
          </a:p>
        </p:txBody>
      </p:sp>
      <p:sp>
        <p:nvSpPr>
          <p:cNvPr id="4" name="Rectangle 3"/>
          <p:cNvSpPr/>
          <p:nvPr/>
        </p:nvSpPr>
        <p:spPr>
          <a:xfrm>
            <a:off x="7010400" y="1095675"/>
            <a:ext cx="1905000" cy="457200"/>
          </a:xfrm>
          <a:prstGeom prst="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6" name="Picture 5" descr="A chart showing the number of living Veterans, by age groups, 1975-2017.  This chart reveals an astounding shift.  Just 40 years ago, only 2.2 million Veterans were 65 years old or older—7.5% of the population.  In 2017, we expect 9.8 million will be 65 or older—46% of Veterans.  So, we now serve an older population with more chronic conditions less able to afford private-sector care.  "/>
          <p:cNvPicPr/>
          <p:nvPr/>
        </p:nvPicPr>
        <p:blipFill rotWithShape="1">
          <a:blip r:embed="rId3" cstate="print">
            <a:lum contrast="20000"/>
            <a:extLst>
              <a:ext uri="{28A0092B-C50C-407E-A947-70E740481C1C}">
                <a14:useLocalDpi xmlns:a14="http://schemas.microsoft.com/office/drawing/2010/main" val="0"/>
              </a:ext>
            </a:extLst>
          </a:blip>
          <a:srcRect l="3955" t="23944" r="10311" b="7042"/>
          <a:stretch/>
        </p:blipFill>
        <p:spPr bwMode="auto">
          <a:xfrm>
            <a:off x="114700" y="961725"/>
            <a:ext cx="8915400" cy="5486400"/>
          </a:xfrm>
          <a:prstGeom prst="rect">
            <a:avLst/>
          </a:prstGeom>
          <a:noFill/>
          <a:ln w="38100" cmpd="sng">
            <a:solidFill>
              <a:schemeClr val="tx1"/>
            </a:solidFill>
            <a:miter lim="800000"/>
            <a:headEnd/>
            <a:tailEnd/>
          </a:ln>
          <a:effectLst/>
        </p:spPr>
      </p:pic>
      <p:pic>
        <p:nvPicPr>
          <p:cNvPr id="7" name="Picture 6" descr="A chart showing the number of living Veterans, by age groups, 1975-2017.  This chart reveals an astounding shift.  Just 40 years ago, only 2.2 million Veterans were 65 years old or older—7.5% of the population.  In 2017, we expect 9.8 million will be 65 or older—46% of Veterans.  So, we now serve an older population with more chronic conditions less able to afford private-sector care.  "/>
          <p:cNvPicPr/>
          <p:nvPr/>
        </p:nvPicPr>
        <p:blipFill rotWithShape="1">
          <a:blip r:embed="rId3" cstate="print">
            <a:extLst>
              <a:ext uri="{28A0092B-C50C-407E-A947-70E740481C1C}">
                <a14:useLocalDpi xmlns:a14="http://schemas.microsoft.com/office/drawing/2010/main" val="0"/>
              </a:ext>
            </a:extLst>
          </a:blip>
          <a:srcRect r="69209" b="82160"/>
          <a:stretch/>
        </p:blipFill>
        <p:spPr bwMode="auto">
          <a:xfrm>
            <a:off x="6213375" y="971350"/>
            <a:ext cx="2768600" cy="965200"/>
          </a:xfrm>
          <a:prstGeom prst="rect">
            <a:avLst/>
          </a:prstGeom>
          <a:noFill/>
          <a:ln w="38100" cmpd="sng">
            <a:noFill/>
            <a:miter lim="800000"/>
            <a:headEnd/>
            <a:tailEnd/>
          </a:ln>
          <a:effectLst/>
        </p:spPr>
      </p:pic>
    </p:spTree>
    <p:extLst>
      <p:ext uri="{BB962C8B-B14F-4D97-AF65-F5344CB8AC3E}">
        <p14:creationId xmlns:p14="http://schemas.microsoft.com/office/powerpoint/2010/main" val="3925100340"/>
      </p:ext>
    </p:extLst>
  </p:cSld>
  <p:clrMapOvr>
    <a:masterClrMapping/>
  </p:clrMapOvr>
  <p:timing>
    <p:tnLst>
      <p:par>
        <p:cTn id="1" dur="indefinite" restart="never" nodeType="tmRoot"/>
      </p:par>
    </p:tnLst>
  </p:timing>
</p:sld>
</file>

<file path=ppt/theme/theme1.xml><?xml version="1.0" encoding="utf-8"?>
<a:theme xmlns:a="http://schemas.openxmlformats.org/drawingml/2006/main" name="OSECVA Official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1_OSECVA Official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6194</TotalTime>
  <Words>3143</Words>
  <Application>Microsoft Office PowerPoint</Application>
  <PresentationFormat>On-screen Show (4:3)</PresentationFormat>
  <Paragraphs>328</Paragraphs>
  <Slides>21</Slides>
  <Notes>21</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21</vt:i4>
      </vt:variant>
    </vt:vector>
  </HeadingPairs>
  <TitlesOfParts>
    <vt:vector size="29" baseType="lpstr">
      <vt:lpstr>Arial</vt:lpstr>
      <vt:lpstr>Arial Bold</vt:lpstr>
      <vt:lpstr>Calibri</vt:lpstr>
      <vt:lpstr>Courier New</vt:lpstr>
      <vt:lpstr>Georgia</vt:lpstr>
      <vt:lpstr>Wingdings</vt:lpstr>
      <vt:lpstr>OSECVA Official Theme</vt:lpstr>
      <vt:lpstr>1_OSECVA Official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U.S. Department of Veterans Affairs</Company>
  <LinksUpToDate>false</LinksUpToDate>
  <SharedDoc>false</SharedDoc>
  <HyperlinkBase/>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Mimi In</dc:creator>
  <cp:lastModifiedBy>Mitchell, Brian P.</cp:lastModifiedBy>
  <cp:revision>499</cp:revision>
  <cp:lastPrinted>2015-06-09T16:03:03Z</cp:lastPrinted>
  <dcterms:created xsi:type="dcterms:W3CDTF">2011-03-04T18:15:48Z</dcterms:created>
  <dcterms:modified xsi:type="dcterms:W3CDTF">2015-06-09T16:05:35Z</dcterms:modified>
</cp:coreProperties>
</file>